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3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11DB-C89D-4C42-B674-E1B51CE6B073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8953C-9B16-4D53-9A03-736B80BE1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35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11DB-C89D-4C42-B674-E1B51CE6B073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8953C-9B16-4D53-9A03-736B80BE1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608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11DB-C89D-4C42-B674-E1B51CE6B073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8953C-9B16-4D53-9A03-736B80BE1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05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11DB-C89D-4C42-B674-E1B51CE6B073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8953C-9B16-4D53-9A03-736B80BE1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9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11DB-C89D-4C42-B674-E1B51CE6B073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8953C-9B16-4D53-9A03-736B80BE1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535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11DB-C89D-4C42-B674-E1B51CE6B073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8953C-9B16-4D53-9A03-736B80BE1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65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11DB-C89D-4C42-B674-E1B51CE6B073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8953C-9B16-4D53-9A03-736B80BE1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629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11DB-C89D-4C42-B674-E1B51CE6B073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8953C-9B16-4D53-9A03-736B80BE1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625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11DB-C89D-4C42-B674-E1B51CE6B073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8953C-9B16-4D53-9A03-736B80BE1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97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11DB-C89D-4C42-B674-E1B51CE6B073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8953C-9B16-4D53-9A03-736B80BE1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80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11DB-C89D-4C42-B674-E1B51CE6B073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8953C-9B16-4D53-9A03-736B80BE1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047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B11DB-C89D-4C42-B674-E1B51CE6B073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8953C-9B16-4D53-9A03-736B80BE1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477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476672"/>
            <a:ext cx="7992888" cy="5832648"/>
          </a:xfrm>
        </p:spPr>
        <p:txBody>
          <a:bodyPr>
            <a:normAutofit/>
          </a:bodyPr>
          <a:lstStyle/>
          <a:p>
            <a:r>
              <a:rPr lang="en-US" sz="3300" b="1" dirty="0" smtClean="0">
                <a:solidFill>
                  <a:srgbClr val="FF0000"/>
                </a:solidFill>
                <a:latin typeface="Georgia" pitchFamily="18" charset="0"/>
              </a:rPr>
              <a:t>GIÁO ÁN GIỜ DẠY TỐT</a:t>
            </a:r>
          </a:p>
          <a:p>
            <a:r>
              <a:rPr lang="en-US" sz="3300" b="1" dirty="0" err="1" smtClean="0">
                <a:solidFill>
                  <a:srgbClr val="FF0000"/>
                </a:solidFill>
                <a:latin typeface="Georgia" pitchFamily="18" charset="0"/>
              </a:rPr>
              <a:t>Lĩnh</a:t>
            </a:r>
            <a:r>
              <a:rPr lang="en-US" sz="3300" b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en-US" sz="3300" b="1" dirty="0" err="1" smtClean="0">
                <a:solidFill>
                  <a:srgbClr val="FF0000"/>
                </a:solidFill>
                <a:latin typeface="Georgia" pitchFamily="18" charset="0"/>
              </a:rPr>
              <a:t>vực</a:t>
            </a:r>
            <a:r>
              <a:rPr lang="en-US" sz="3300" b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en-US" sz="3300" b="1" dirty="0" err="1" smtClean="0">
                <a:solidFill>
                  <a:srgbClr val="FF0000"/>
                </a:solidFill>
                <a:latin typeface="Georgia" pitchFamily="18" charset="0"/>
              </a:rPr>
              <a:t>phát</a:t>
            </a:r>
            <a:r>
              <a:rPr lang="en-US" sz="3300" b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en-US" sz="3300" b="1" dirty="0" err="1" smtClean="0">
                <a:solidFill>
                  <a:srgbClr val="FF0000"/>
                </a:solidFill>
                <a:latin typeface="Georgia" pitchFamily="18" charset="0"/>
              </a:rPr>
              <a:t>triển</a:t>
            </a:r>
            <a:r>
              <a:rPr lang="en-US" sz="3300" b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en-US" sz="3300" b="1" dirty="0" err="1" smtClean="0">
                <a:solidFill>
                  <a:srgbClr val="FF0000"/>
                </a:solidFill>
                <a:latin typeface="Georgia" pitchFamily="18" charset="0"/>
              </a:rPr>
              <a:t>ngôn</a:t>
            </a:r>
            <a:r>
              <a:rPr lang="en-US" sz="3300" b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en-US" sz="3300" b="1" dirty="0" err="1" smtClean="0">
                <a:solidFill>
                  <a:srgbClr val="FF0000"/>
                </a:solidFill>
                <a:latin typeface="Georgia" pitchFamily="18" charset="0"/>
              </a:rPr>
              <a:t>ngữ</a:t>
            </a:r>
            <a:endParaRPr lang="en-US" sz="3300" b="1" dirty="0" smtClean="0">
              <a:solidFill>
                <a:srgbClr val="FF0000"/>
              </a:solidFill>
              <a:latin typeface="Georgia" pitchFamily="18" charset="0"/>
            </a:endParaRPr>
          </a:p>
          <a:p>
            <a:r>
              <a:rPr lang="en-US" sz="3300" b="1" dirty="0" err="1" smtClean="0">
                <a:solidFill>
                  <a:srgbClr val="FF0000"/>
                </a:solidFill>
                <a:latin typeface="Georgia" pitchFamily="18" charset="0"/>
              </a:rPr>
              <a:t>Chủ</a:t>
            </a:r>
            <a:r>
              <a:rPr lang="en-US" sz="3300" b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en-US" sz="3300" b="1" dirty="0" err="1" smtClean="0">
                <a:solidFill>
                  <a:srgbClr val="FF0000"/>
                </a:solidFill>
                <a:latin typeface="Georgia" pitchFamily="18" charset="0"/>
              </a:rPr>
              <a:t>đề</a:t>
            </a:r>
            <a:r>
              <a:rPr lang="en-US" sz="3300" b="1" dirty="0" smtClean="0">
                <a:solidFill>
                  <a:srgbClr val="FF0000"/>
                </a:solidFill>
                <a:latin typeface="Georgia" pitchFamily="18" charset="0"/>
              </a:rPr>
              <a:t>: </a:t>
            </a:r>
            <a:r>
              <a:rPr lang="en-US" sz="3300" b="1" dirty="0" err="1">
                <a:solidFill>
                  <a:srgbClr val="FF0000"/>
                </a:solidFill>
                <a:latin typeface="Georgia" pitchFamily="18" charset="0"/>
              </a:rPr>
              <a:t>G</a:t>
            </a:r>
            <a:r>
              <a:rPr lang="en-US" sz="3300" b="1" dirty="0" err="1" smtClean="0">
                <a:solidFill>
                  <a:srgbClr val="FF0000"/>
                </a:solidFill>
                <a:latin typeface="Georgia" pitchFamily="18" charset="0"/>
              </a:rPr>
              <a:t>ia</a:t>
            </a:r>
            <a:r>
              <a:rPr lang="en-US" sz="3300" b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en-US" sz="3300" b="1" dirty="0" err="1" smtClean="0">
                <a:solidFill>
                  <a:srgbClr val="FF0000"/>
                </a:solidFill>
                <a:latin typeface="Georgia" pitchFamily="18" charset="0"/>
              </a:rPr>
              <a:t>đình</a:t>
            </a:r>
            <a:endParaRPr lang="en-US" sz="3300" b="1" dirty="0" smtClean="0">
              <a:solidFill>
                <a:srgbClr val="FF0000"/>
              </a:solidFill>
              <a:latin typeface="Georgia" pitchFamily="18" charset="0"/>
            </a:endParaRPr>
          </a:p>
          <a:p>
            <a:r>
              <a:rPr lang="en-US" sz="3300" b="1" dirty="0" err="1" smtClean="0">
                <a:solidFill>
                  <a:srgbClr val="FF0000"/>
                </a:solidFill>
                <a:latin typeface="Georgia" pitchFamily="18" charset="0"/>
              </a:rPr>
              <a:t>Đề</a:t>
            </a:r>
            <a:r>
              <a:rPr lang="en-US" sz="3300" b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en-US" sz="3300" b="1" dirty="0" err="1" smtClean="0">
                <a:solidFill>
                  <a:srgbClr val="FF0000"/>
                </a:solidFill>
                <a:latin typeface="Georgia" pitchFamily="18" charset="0"/>
              </a:rPr>
              <a:t>tài</a:t>
            </a:r>
            <a:r>
              <a:rPr lang="en-US" sz="3300" b="1" dirty="0" smtClean="0">
                <a:solidFill>
                  <a:srgbClr val="FF0000"/>
                </a:solidFill>
                <a:latin typeface="Georgia" pitchFamily="18" charset="0"/>
              </a:rPr>
              <a:t>: </a:t>
            </a:r>
            <a:r>
              <a:rPr lang="en-US" sz="3300" b="1" dirty="0" err="1">
                <a:solidFill>
                  <a:srgbClr val="FF0000"/>
                </a:solidFill>
                <a:latin typeface="Georgia" pitchFamily="18" charset="0"/>
              </a:rPr>
              <a:t>T</a:t>
            </a:r>
            <a:r>
              <a:rPr lang="en-US" sz="3300" b="1" dirty="0" err="1" smtClean="0">
                <a:solidFill>
                  <a:srgbClr val="FF0000"/>
                </a:solidFill>
                <a:latin typeface="Georgia" pitchFamily="18" charset="0"/>
              </a:rPr>
              <a:t>hơ</a:t>
            </a:r>
            <a:r>
              <a:rPr lang="en-US" sz="3300" b="1" dirty="0" smtClean="0">
                <a:solidFill>
                  <a:srgbClr val="FF0000"/>
                </a:solidFill>
                <a:latin typeface="Georgia" pitchFamily="18" charset="0"/>
              </a:rPr>
              <a:t> “</a:t>
            </a:r>
            <a:r>
              <a:rPr lang="en-US" sz="3300" b="1" dirty="0" err="1">
                <a:solidFill>
                  <a:srgbClr val="FF0000"/>
                </a:solidFill>
                <a:latin typeface="Georgia" pitchFamily="18" charset="0"/>
              </a:rPr>
              <a:t>C</a:t>
            </a:r>
            <a:r>
              <a:rPr lang="en-US" sz="3300" b="1" dirty="0" err="1" smtClean="0">
                <a:solidFill>
                  <a:srgbClr val="FF0000"/>
                </a:solidFill>
                <a:latin typeface="Georgia" pitchFamily="18" charset="0"/>
              </a:rPr>
              <a:t>hiếc</a:t>
            </a:r>
            <a:r>
              <a:rPr lang="en-US" sz="3300" b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en-US" sz="3300" b="1" dirty="0" err="1" smtClean="0">
                <a:solidFill>
                  <a:srgbClr val="FF0000"/>
                </a:solidFill>
                <a:latin typeface="Georgia" pitchFamily="18" charset="0"/>
              </a:rPr>
              <a:t>quạt</a:t>
            </a:r>
            <a:r>
              <a:rPr lang="en-US" sz="3300" b="1" dirty="0" smtClean="0">
                <a:solidFill>
                  <a:srgbClr val="FF0000"/>
                </a:solidFill>
                <a:latin typeface="Georgia" pitchFamily="18" charset="0"/>
              </a:rPr>
              <a:t> nan</a:t>
            </a:r>
            <a:r>
              <a:rPr lang="vi-VN" sz="3300" b="1" dirty="0" smtClean="0">
                <a:solidFill>
                  <a:srgbClr val="FF0000"/>
                </a:solidFill>
              </a:rPr>
              <a:t>”</a:t>
            </a:r>
            <a:endParaRPr lang="en-US" sz="3300" b="1" dirty="0" smtClean="0">
              <a:solidFill>
                <a:srgbClr val="FF0000"/>
              </a:solidFill>
              <a:latin typeface="Georgia" pitchFamily="18" charset="0"/>
            </a:endParaRPr>
          </a:p>
          <a:p>
            <a:r>
              <a:rPr lang="en-US" sz="3300" b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en-US" sz="3300" b="1" dirty="0" err="1" smtClean="0">
                <a:solidFill>
                  <a:srgbClr val="FF0000"/>
                </a:solidFill>
                <a:latin typeface="Georgia" pitchFamily="18" charset="0"/>
              </a:rPr>
              <a:t>Thời</a:t>
            </a:r>
            <a:r>
              <a:rPr lang="en-US" sz="3300" b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Georgia" pitchFamily="18" charset="0"/>
              </a:rPr>
              <a:t>gian</a:t>
            </a:r>
            <a:r>
              <a:rPr lang="en-US" sz="3300" b="1" dirty="0">
                <a:solidFill>
                  <a:srgbClr val="FF0000"/>
                </a:solidFill>
                <a:latin typeface="Georgia" pitchFamily="18" charset="0"/>
              </a:rPr>
              <a:t>: 20- 25 </a:t>
            </a:r>
            <a:r>
              <a:rPr lang="en-US" sz="3300" b="1" dirty="0" err="1">
                <a:solidFill>
                  <a:srgbClr val="FF0000"/>
                </a:solidFill>
                <a:latin typeface="Georgia" pitchFamily="18" charset="0"/>
              </a:rPr>
              <a:t>phút</a:t>
            </a:r>
            <a:endParaRPr lang="en-US" sz="3300" b="1" dirty="0">
              <a:solidFill>
                <a:srgbClr val="FF0000"/>
              </a:solidFill>
              <a:latin typeface="Georgia" pitchFamily="18" charset="0"/>
            </a:endParaRPr>
          </a:p>
          <a:p>
            <a:r>
              <a:rPr lang="en-US" sz="3300" b="1" dirty="0" err="1" smtClean="0">
                <a:solidFill>
                  <a:srgbClr val="FF0000"/>
                </a:solidFill>
                <a:latin typeface="Georgia" pitchFamily="18" charset="0"/>
              </a:rPr>
              <a:t>Đối</a:t>
            </a:r>
            <a:r>
              <a:rPr lang="en-US" sz="3300" b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Georgia" pitchFamily="18" charset="0"/>
              </a:rPr>
              <a:t>tượng</a:t>
            </a:r>
            <a:r>
              <a:rPr lang="en-US" sz="3300" b="1" dirty="0">
                <a:solidFill>
                  <a:srgbClr val="FF0000"/>
                </a:solidFill>
                <a:latin typeface="Georgia" pitchFamily="18" charset="0"/>
              </a:rPr>
              <a:t>: </a:t>
            </a:r>
            <a:r>
              <a:rPr lang="en-US" sz="3300" b="1" dirty="0" err="1">
                <a:solidFill>
                  <a:srgbClr val="FF0000"/>
                </a:solidFill>
                <a:latin typeface="Georgia" pitchFamily="18" charset="0"/>
              </a:rPr>
              <a:t>Lớp</a:t>
            </a:r>
            <a:r>
              <a:rPr lang="en-US" sz="3300" b="1" dirty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Georgia" pitchFamily="18" charset="0"/>
              </a:rPr>
              <a:t>mầm</a:t>
            </a:r>
            <a:endParaRPr lang="en-US" sz="3300" b="1" dirty="0">
              <a:solidFill>
                <a:srgbClr val="FF0000"/>
              </a:solidFill>
              <a:latin typeface="Georgia" pitchFamily="18" charset="0"/>
            </a:endParaRPr>
          </a:p>
          <a:p>
            <a:r>
              <a:rPr lang="en-US" sz="3300" b="1" dirty="0" err="1" smtClean="0">
                <a:solidFill>
                  <a:srgbClr val="FF0000"/>
                </a:solidFill>
                <a:latin typeface="Georgia" pitchFamily="18" charset="0"/>
              </a:rPr>
              <a:t>Ngày</a:t>
            </a:r>
            <a:r>
              <a:rPr lang="en-US" sz="3300" b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Georgia" pitchFamily="18" charset="0"/>
              </a:rPr>
              <a:t>dạy</a:t>
            </a:r>
            <a:r>
              <a:rPr lang="en-US" sz="3300" b="1" dirty="0">
                <a:solidFill>
                  <a:srgbClr val="FF0000"/>
                </a:solidFill>
                <a:latin typeface="Georgia" pitchFamily="18" charset="0"/>
              </a:rPr>
              <a:t>: </a:t>
            </a:r>
            <a:r>
              <a:rPr lang="en-US" sz="3300" b="1" dirty="0" smtClean="0">
                <a:solidFill>
                  <a:srgbClr val="FF0000"/>
                </a:solidFill>
                <a:latin typeface="Georgia" pitchFamily="18" charset="0"/>
              </a:rPr>
              <a:t>11/11/2025</a:t>
            </a:r>
            <a:endParaRPr lang="en-US" sz="3300" b="1" dirty="0">
              <a:solidFill>
                <a:srgbClr val="FF0000"/>
              </a:solidFill>
              <a:latin typeface="Georgia" pitchFamily="18" charset="0"/>
            </a:endParaRPr>
          </a:p>
          <a:p>
            <a:r>
              <a:rPr lang="en-US" sz="3300" b="1" dirty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en-US" sz="3300" b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Georgia" pitchFamily="18" charset="0"/>
              </a:rPr>
              <a:t>Người</a:t>
            </a:r>
            <a:r>
              <a:rPr lang="en-US" sz="3300" b="1" dirty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Georgia" pitchFamily="18" charset="0"/>
              </a:rPr>
              <a:t>dạy</a:t>
            </a:r>
            <a:r>
              <a:rPr lang="en-US" sz="3300" b="1" dirty="0">
                <a:solidFill>
                  <a:srgbClr val="FF0000"/>
                </a:solidFill>
                <a:latin typeface="Georgia" pitchFamily="18" charset="0"/>
              </a:rPr>
              <a:t>: </a:t>
            </a:r>
            <a:r>
              <a:rPr lang="en-US" sz="3300" b="1" dirty="0" err="1">
                <a:solidFill>
                  <a:srgbClr val="FF0000"/>
                </a:solidFill>
                <a:latin typeface="Georgia" pitchFamily="18" charset="0"/>
              </a:rPr>
              <a:t>Trần</a:t>
            </a:r>
            <a:r>
              <a:rPr lang="en-US" sz="3300" b="1" dirty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Georgia" pitchFamily="18" charset="0"/>
              </a:rPr>
              <a:t>Thị</a:t>
            </a:r>
            <a:r>
              <a:rPr lang="en-US" sz="3300" b="1" dirty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Georgia" pitchFamily="18" charset="0"/>
              </a:rPr>
              <a:t>Thanh</a:t>
            </a:r>
            <a:endParaRPr lang="en-US" sz="3300" b="1" dirty="0">
              <a:solidFill>
                <a:srgbClr val="FF0000"/>
              </a:solidFill>
              <a:latin typeface="Georgia" pitchFamily="18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8640"/>
            <a:ext cx="1688865" cy="15807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032686"/>
            <a:ext cx="2336672" cy="279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5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736" y="836712"/>
            <a:ext cx="5616624" cy="5289451"/>
          </a:xfrm>
        </p:spPr>
        <p:txBody>
          <a:bodyPr/>
          <a:lstStyle/>
          <a:p>
            <a:pPr marL="0" indent="0" algn="ctr">
              <a:buNone/>
            </a:pPr>
            <a:r>
              <a:rPr lang="vi-VN" b="1" dirty="0"/>
              <a:t> </a:t>
            </a:r>
            <a:endParaRPr lang="en-US" b="1" dirty="0" smtClean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vi-VN" b="1" dirty="0"/>
              <a:t> </a:t>
            </a:r>
            <a:r>
              <a:rPr lang="en-US" sz="4400" b="1" dirty="0" smtClean="0">
                <a:solidFill>
                  <a:srgbClr val="FF0000"/>
                </a:solidFill>
                <a:latin typeface="Comic Sans MS" pitchFamily="66" charset="0"/>
              </a:rPr>
              <a:t>* </a:t>
            </a:r>
            <a:r>
              <a:rPr lang="en-US" sz="4400" b="1" dirty="0" err="1" smtClean="0">
                <a:solidFill>
                  <a:srgbClr val="FF0000"/>
                </a:solidFill>
                <a:latin typeface="Comic Sans MS" pitchFamily="66" charset="0"/>
              </a:rPr>
              <a:t>Hoạt</a:t>
            </a:r>
            <a:r>
              <a:rPr lang="en-US" sz="44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Comic Sans MS" pitchFamily="66" charset="0"/>
              </a:rPr>
              <a:t>động</a:t>
            </a:r>
            <a:r>
              <a:rPr lang="en-US" sz="4400" b="1" dirty="0" smtClean="0">
                <a:solidFill>
                  <a:srgbClr val="FF0000"/>
                </a:solidFill>
                <a:latin typeface="Comic Sans MS" pitchFamily="66" charset="0"/>
              </a:rPr>
              <a:t> 1: </a:t>
            </a:r>
          </a:p>
          <a:p>
            <a:pPr marL="0" indent="0" algn="ctr">
              <a:buNone/>
            </a:pPr>
            <a:r>
              <a:rPr lang="en-US" sz="4400" b="1" dirty="0" err="1" smtClean="0">
                <a:solidFill>
                  <a:srgbClr val="FF0000"/>
                </a:solidFill>
                <a:latin typeface="Comic Sans MS" pitchFamily="66" charset="0"/>
              </a:rPr>
              <a:t>Bé</a:t>
            </a:r>
            <a:r>
              <a:rPr lang="en-US" sz="44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omic Sans MS" pitchFamily="66" charset="0"/>
              </a:rPr>
              <a:t>yêu</a:t>
            </a:r>
            <a:r>
              <a:rPr lang="en-US" sz="44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omic Sans MS" pitchFamily="66" charset="0"/>
              </a:rPr>
              <a:t>bà</a:t>
            </a:r>
            <a:endParaRPr lang="en-US" sz="4400" dirty="0">
              <a:solidFill>
                <a:srgbClr val="FF0000"/>
              </a:solidFill>
              <a:latin typeface="Comic Sans MS" pitchFamily="66" charset="0"/>
            </a:endParaRPr>
          </a:p>
          <a:p>
            <a:pPr marL="0" indent="0">
              <a:buNone/>
            </a:pPr>
            <a:endParaRPr 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6626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* </a:t>
            </a:r>
            <a:r>
              <a:rPr lang="en-US" b="1" dirty="0" err="1" smtClean="0">
                <a:solidFill>
                  <a:srgbClr val="FF0000"/>
                </a:solidFill>
                <a:latin typeface="Comic Sans MS" pitchFamily="66" charset="0"/>
              </a:rPr>
              <a:t>Hoạt</a:t>
            </a:r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Comic Sans MS" pitchFamily="66" charset="0"/>
              </a:rPr>
              <a:t>động</a:t>
            </a:r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 2: </a:t>
            </a:r>
          </a:p>
          <a:p>
            <a:pPr marL="0" indent="0" algn="ctr">
              <a:buNone/>
            </a:pPr>
            <a:r>
              <a:rPr lang="en-US" b="1" dirty="0" err="1" smtClean="0">
                <a:solidFill>
                  <a:srgbClr val="FF0000"/>
                </a:solidFill>
                <a:latin typeface="Comic Sans MS" pitchFamily="66" charset="0"/>
              </a:rPr>
              <a:t>Bé</a:t>
            </a:r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omic Sans MS" pitchFamily="66" charset="0"/>
              </a:rPr>
              <a:t>khám</a:t>
            </a:r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omic Sans MS" pitchFamily="66" charset="0"/>
              </a:rPr>
              <a:t>phá</a:t>
            </a:r>
            <a:r>
              <a:rPr lang="vi-VN" b="1" dirty="0">
                <a:solidFill>
                  <a:srgbClr val="FF0000"/>
                </a:solidFill>
              </a:rPr>
              <a:t> bài thơ “</a:t>
            </a:r>
            <a:r>
              <a:rPr lang="en-US" b="1" dirty="0" err="1">
                <a:solidFill>
                  <a:srgbClr val="FF0000"/>
                </a:solidFill>
                <a:latin typeface="Comic Sans MS" pitchFamily="66" charset="0"/>
              </a:rPr>
              <a:t>Chiếc</a:t>
            </a:r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omic Sans MS" pitchFamily="66" charset="0"/>
              </a:rPr>
              <a:t>quạt</a:t>
            </a:r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 nan</a:t>
            </a:r>
            <a:r>
              <a:rPr lang="vi-VN" b="1" dirty="0" smtClean="0">
                <a:solidFill>
                  <a:srgbClr val="FF0000"/>
                </a:solidFill>
              </a:rPr>
              <a:t>”</a:t>
            </a:r>
            <a:endParaRPr lang="en-US" dirty="0" smtClean="0">
              <a:solidFill>
                <a:srgbClr val="002060"/>
              </a:solidFill>
              <a:latin typeface="Century Schoolbook" pitchFamily="18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  <a:latin typeface="Century Schoolbook" pitchFamily="18" charset="0"/>
              </a:rPr>
              <a:t>+ </a:t>
            </a:r>
            <a:r>
              <a:rPr lang="en-US" dirty="0" err="1" smtClean="0">
                <a:solidFill>
                  <a:srgbClr val="002060"/>
                </a:solidFill>
                <a:latin typeface="Century Schoolbook" pitchFamily="18" charset="0"/>
              </a:rPr>
              <a:t>Cô</a:t>
            </a:r>
            <a:r>
              <a:rPr lang="en-US" dirty="0" smtClean="0">
                <a:solidFill>
                  <a:srgbClr val="002060"/>
                </a:solidFill>
                <a:latin typeface="Century Schoolbook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entury Schoolbook" pitchFamily="18" charset="0"/>
              </a:rPr>
              <a:t>đọc</a:t>
            </a:r>
            <a:r>
              <a:rPr lang="en-US" dirty="0" smtClean="0">
                <a:solidFill>
                  <a:srgbClr val="002060"/>
                </a:solidFill>
                <a:latin typeface="Century Schoolbook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entury Schoolbook" pitchFamily="18" charset="0"/>
              </a:rPr>
              <a:t>diễn</a:t>
            </a:r>
            <a:r>
              <a:rPr lang="en-US" dirty="0" smtClean="0">
                <a:solidFill>
                  <a:srgbClr val="002060"/>
                </a:solidFill>
                <a:latin typeface="Century Schoolbook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entury Schoolbook" pitchFamily="18" charset="0"/>
              </a:rPr>
              <a:t>cảm</a:t>
            </a:r>
            <a:r>
              <a:rPr lang="en-US" dirty="0">
                <a:solidFill>
                  <a:srgbClr val="002060"/>
                </a:solidFill>
                <a:latin typeface="Century Schoolbook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entury Schoolbook" pitchFamily="18" charset="0"/>
              </a:rPr>
              <a:t>bài</a:t>
            </a:r>
            <a:r>
              <a:rPr lang="en-US" dirty="0">
                <a:solidFill>
                  <a:srgbClr val="002060"/>
                </a:solidFill>
                <a:latin typeface="Century Schoolbook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entury Schoolbook" pitchFamily="18" charset="0"/>
              </a:rPr>
              <a:t>thơ</a:t>
            </a:r>
            <a:r>
              <a:rPr lang="en-US" dirty="0">
                <a:solidFill>
                  <a:srgbClr val="002060"/>
                </a:solidFill>
                <a:latin typeface="Century Schoolbook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entury Schoolbook" pitchFamily="18" charset="0"/>
              </a:rPr>
              <a:t>lần</a:t>
            </a:r>
            <a:r>
              <a:rPr lang="en-US" dirty="0">
                <a:solidFill>
                  <a:srgbClr val="002060"/>
                </a:solidFill>
                <a:latin typeface="Century Schoolbook" pitchFamily="18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Century Schoolbook" pitchFamily="18" charset="0"/>
              </a:rPr>
              <a:t>1: </a:t>
            </a:r>
            <a:r>
              <a:rPr lang="en-US" dirty="0" err="1" smtClean="0">
                <a:solidFill>
                  <a:srgbClr val="002060"/>
                </a:solidFill>
                <a:latin typeface="Century Schoolbook" pitchFamily="18" charset="0"/>
              </a:rPr>
              <a:t>Kết</a:t>
            </a:r>
            <a:r>
              <a:rPr lang="en-US" dirty="0" smtClean="0">
                <a:solidFill>
                  <a:srgbClr val="002060"/>
                </a:solidFill>
                <a:latin typeface="Century Schoolbook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entury Schoolbook" pitchFamily="18" charset="0"/>
              </a:rPr>
              <a:t>hợp</a:t>
            </a:r>
            <a:r>
              <a:rPr lang="en-US" dirty="0" smtClean="0">
                <a:solidFill>
                  <a:srgbClr val="002060"/>
                </a:solidFill>
                <a:latin typeface="Century Schoolbook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entury Schoolbook" pitchFamily="18" charset="0"/>
              </a:rPr>
              <a:t>hình</a:t>
            </a:r>
            <a:r>
              <a:rPr lang="en-US" dirty="0" smtClean="0">
                <a:solidFill>
                  <a:srgbClr val="002060"/>
                </a:solidFill>
                <a:latin typeface="Century Schoolbook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entury Schoolbook" pitchFamily="18" charset="0"/>
              </a:rPr>
              <a:t>ảnh</a:t>
            </a:r>
            <a:r>
              <a:rPr lang="en-US" dirty="0" smtClean="0">
                <a:solidFill>
                  <a:srgbClr val="002060"/>
                </a:solidFill>
                <a:latin typeface="Century Schoolbook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entury Schoolbook" pitchFamily="18" charset="0"/>
              </a:rPr>
              <a:t>trên</a:t>
            </a:r>
            <a:r>
              <a:rPr lang="en-US" dirty="0" smtClean="0">
                <a:solidFill>
                  <a:srgbClr val="002060"/>
                </a:solidFill>
                <a:latin typeface="Century Schoolbook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entury Schoolbook" pitchFamily="18" charset="0"/>
              </a:rPr>
              <a:t>pp</a:t>
            </a:r>
            <a:endParaRPr lang="en-US" dirty="0">
              <a:solidFill>
                <a:srgbClr val="002060"/>
              </a:solidFill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71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err="1" smtClean="0">
                <a:solidFill>
                  <a:srgbClr val="FF0000"/>
                </a:solidFill>
                <a:latin typeface="Comic Sans MS" pitchFamily="66" charset="0"/>
              </a:rPr>
              <a:t>Bài</a:t>
            </a:r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Comic Sans MS" pitchFamily="66" charset="0"/>
              </a:rPr>
              <a:t>thơ</a:t>
            </a:r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: “</a:t>
            </a:r>
            <a:r>
              <a:rPr lang="en-US" b="1" dirty="0" err="1" smtClean="0">
                <a:solidFill>
                  <a:srgbClr val="FF0000"/>
                </a:solidFill>
                <a:latin typeface="Comic Sans MS" pitchFamily="66" charset="0"/>
              </a:rPr>
              <a:t>Chiếc</a:t>
            </a:r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Comic Sans MS" pitchFamily="66" charset="0"/>
              </a:rPr>
              <a:t>quạt</a:t>
            </a:r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 nan”</a:t>
            </a:r>
          </a:p>
          <a:p>
            <a:pPr marL="0" indent="0" algn="ctr">
              <a:buNone/>
            </a:pPr>
            <a:endParaRPr lang="en-US" b="1" dirty="0">
              <a:solidFill>
                <a:srgbClr val="FF0000"/>
              </a:solidFill>
              <a:latin typeface="Comic Sans MS" pitchFamily="66" charset="0"/>
            </a:endParaRPr>
          </a:p>
          <a:p>
            <a:pPr marL="0" indent="0" algn="ctr">
              <a:buNone/>
            </a:pPr>
            <a:endParaRPr lang="en-US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marL="0" indent="0" algn="ctr">
              <a:buNone/>
            </a:pPr>
            <a:endParaRPr lang="en-US" b="1" dirty="0">
              <a:solidFill>
                <a:srgbClr val="FF0000"/>
              </a:solidFill>
              <a:latin typeface="Comic Sans MS" pitchFamily="66" charset="0"/>
            </a:endParaRPr>
          </a:p>
          <a:p>
            <a:pPr marL="0" indent="0" algn="ctr">
              <a:buNone/>
            </a:pPr>
            <a:endParaRPr lang="en-US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0768"/>
            <a:ext cx="689682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0768"/>
            <a:ext cx="6824812" cy="5071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342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6" y="1412776"/>
            <a:ext cx="6696744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solidFill>
                <a:srgbClr val="002060"/>
              </a:solidFill>
              <a:latin typeface="Century Schoolbook" pitchFamily="18" charset="0"/>
            </a:endParaRP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  <a:latin typeface="Century Schoolbook" pitchFamily="18" charset="0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002060"/>
                </a:solidFill>
                <a:latin typeface="Century Schoolbook" pitchFamily="18" charset="0"/>
              </a:rPr>
              <a:t>+ </a:t>
            </a:r>
            <a:r>
              <a:rPr lang="en-US" dirty="0" err="1" smtClean="0">
                <a:solidFill>
                  <a:srgbClr val="002060"/>
                </a:solidFill>
                <a:latin typeface="Century Schoolbook" pitchFamily="18" charset="0"/>
              </a:rPr>
              <a:t>Cô</a:t>
            </a:r>
            <a:r>
              <a:rPr lang="en-US" dirty="0" smtClean="0">
                <a:solidFill>
                  <a:srgbClr val="002060"/>
                </a:solidFill>
                <a:latin typeface="Century Schoolbook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entury Schoolbook" pitchFamily="18" charset="0"/>
              </a:rPr>
              <a:t>đọc</a:t>
            </a:r>
            <a:r>
              <a:rPr lang="en-US" dirty="0" smtClean="0">
                <a:solidFill>
                  <a:srgbClr val="002060"/>
                </a:solidFill>
                <a:latin typeface="Century Schoolbook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entury Schoolbook" pitchFamily="18" charset="0"/>
              </a:rPr>
              <a:t>thơ</a:t>
            </a:r>
            <a:r>
              <a:rPr lang="en-US" dirty="0" smtClean="0">
                <a:solidFill>
                  <a:srgbClr val="002060"/>
                </a:solidFill>
                <a:latin typeface="Century Schoolbook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entury Schoolbook" pitchFamily="18" charset="0"/>
              </a:rPr>
              <a:t>lần</a:t>
            </a:r>
            <a:r>
              <a:rPr lang="en-US" dirty="0" smtClean="0">
                <a:solidFill>
                  <a:srgbClr val="002060"/>
                </a:solidFill>
                <a:latin typeface="Century Schoolbook" pitchFamily="18" charset="0"/>
              </a:rPr>
              <a:t> 2: </a:t>
            </a:r>
            <a:r>
              <a:rPr lang="en-US" dirty="0" err="1" smtClean="0">
                <a:solidFill>
                  <a:srgbClr val="002060"/>
                </a:solidFill>
                <a:latin typeface="Century Schoolbook" pitchFamily="18" charset="0"/>
              </a:rPr>
              <a:t>Kết</a:t>
            </a:r>
            <a:r>
              <a:rPr lang="en-US" dirty="0" smtClean="0">
                <a:solidFill>
                  <a:srgbClr val="002060"/>
                </a:solidFill>
                <a:latin typeface="Century Schoolbook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entury Schoolbook" pitchFamily="18" charset="0"/>
              </a:rPr>
              <a:t>hợp</a:t>
            </a:r>
            <a:r>
              <a:rPr lang="en-US" dirty="0" smtClean="0">
                <a:solidFill>
                  <a:srgbClr val="002060"/>
                </a:solidFill>
                <a:latin typeface="Century Schoolbook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entury Schoolbook" pitchFamily="18" charset="0"/>
              </a:rPr>
              <a:t>tranh</a:t>
            </a:r>
            <a:r>
              <a:rPr lang="en-US" dirty="0" smtClean="0">
                <a:solidFill>
                  <a:srgbClr val="002060"/>
                </a:solidFill>
                <a:latin typeface="Century Schoolbook" pitchFamily="18" charset="0"/>
              </a:rPr>
              <a:t> minh </a:t>
            </a:r>
            <a:r>
              <a:rPr lang="en-US" dirty="0" err="1" smtClean="0">
                <a:solidFill>
                  <a:srgbClr val="002060"/>
                </a:solidFill>
                <a:latin typeface="Century Schoolbook" pitchFamily="18" charset="0"/>
              </a:rPr>
              <a:t>hoạ</a:t>
            </a:r>
            <a:r>
              <a:rPr lang="en-US" dirty="0" smtClean="0">
                <a:solidFill>
                  <a:srgbClr val="002060"/>
                </a:solidFill>
                <a:latin typeface="Century Schoolbook" pitchFamily="18" charset="0"/>
              </a:rPr>
              <a:t>.</a:t>
            </a:r>
          </a:p>
          <a:p>
            <a:pPr marL="0" indent="0">
              <a:buNone/>
            </a:pPr>
            <a:endParaRPr lang="en-US" b="1" dirty="0" smtClean="0">
              <a:solidFill>
                <a:srgbClr val="002060"/>
              </a:solidFill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1310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332656"/>
            <a:ext cx="7992888" cy="626469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Century Schoolbook" pitchFamily="18" charset="0"/>
              </a:rPr>
              <a:t>* </a:t>
            </a:r>
            <a:r>
              <a:rPr lang="en-US" b="1" dirty="0" err="1">
                <a:solidFill>
                  <a:srgbClr val="FF0000"/>
                </a:solidFill>
                <a:latin typeface="Century Schoolbook" pitchFamily="18" charset="0"/>
              </a:rPr>
              <a:t>Đàm</a:t>
            </a:r>
            <a:r>
              <a:rPr lang="en-US" b="1" dirty="0">
                <a:solidFill>
                  <a:srgbClr val="FF0000"/>
                </a:solidFill>
                <a:latin typeface="Century Schoolbook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entury Schoolbook" pitchFamily="18" charset="0"/>
              </a:rPr>
              <a:t>thoại</a:t>
            </a:r>
            <a:endParaRPr lang="en-US" b="1" dirty="0">
              <a:solidFill>
                <a:srgbClr val="FF0000"/>
              </a:solidFill>
              <a:latin typeface="Century Schoolbook" pitchFamily="18" charset="0"/>
            </a:endParaRPr>
          </a:p>
          <a:p>
            <a:pPr marL="0" indent="0">
              <a:buNone/>
            </a:pPr>
            <a:r>
              <a:rPr lang="vi-VN" dirty="0">
                <a:solidFill>
                  <a:srgbClr val="FF0000"/>
                </a:solidFill>
                <a:latin typeface="Century Schoolbook" pitchFamily="18" charset="0"/>
              </a:rPr>
              <a:t>- Bài thơ có tên là gì? Ai sáng tác?</a:t>
            </a:r>
          </a:p>
          <a:p>
            <a:pPr marL="0" indent="0">
              <a:buNone/>
            </a:pPr>
            <a:r>
              <a:rPr lang="vi-VN" dirty="0">
                <a:solidFill>
                  <a:srgbClr val="FF0000"/>
                </a:solidFill>
                <a:latin typeface="Century Schoolbook" pitchFamily="18" charset="0"/>
              </a:rPr>
              <a:t>- Trong bài thơ nói về ai?</a:t>
            </a:r>
          </a:p>
          <a:p>
            <a:pPr marL="0" indent="0">
              <a:buNone/>
            </a:pPr>
            <a:r>
              <a:rPr lang="vi-VN" dirty="0">
                <a:solidFill>
                  <a:srgbClr val="FF0000"/>
                </a:solidFill>
                <a:latin typeface="Century Schoolbook" pitchFamily="18" charset="0"/>
              </a:rPr>
              <a:t>- Ai tặng bạn nhỏ chiếc quạt?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Century Schoolbook" pitchFamily="18" charset="0"/>
              </a:rPr>
              <a:t>- </a:t>
            </a:r>
            <a:r>
              <a:rPr lang="vi-VN" dirty="0" smtClean="0">
                <a:solidFill>
                  <a:srgbClr val="FF0000"/>
                </a:solidFill>
                <a:latin typeface="Century Schoolbook" pitchFamily="18" charset="0"/>
              </a:rPr>
              <a:t>Chiếc </a:t>
            </a:r>
            <a:r>
              <a:rPr lang="vi-VN" dirty="0">
                <a:solidFill>
                  <a:srgbClr val="FF0000"/>
                </a:solidFill>
                <a:latin typeface="Century Schoolbook" pitchFamily="18" charset="0"/>
              </a:rPr>
              <a:t>quạt nan được tác giả miêu tả như thế nào</a:t>
            </a:r>
            <a:r>
              <a:rPr lang="vi-VN" dirty="0" smtClean="0">
                <a:solidFill>
                  <a:srgbClr val="FF0000"/>
                </a:solidFill>
                <a:latin typeface="Century Schoolbook" pitchFamily="18" charset="0"/>
              </a:rPr>
              <a:t>?</a:t>
            </a:r>
            <a:endParaRPr lang="en-US" dirty="0" smtClean="0">
              <a:solidFill>
                <a:srgbClr val="FF0000"/>
              </a:solidFill>
              <a:latin typeface="Century Schoolbook" pitchFamily="18" charset="0"/>
            </a:endParaRPr>
          </a:p>
          <a:p>
            <a:pPr marL="0" indent="0">
              <a:buNone/>
            </a:pPr>
            <a:r>
              <a:rPr lang="vi-VN" dirty="0" smtClean="0">
                <a:solidFill>
                  <a:srgbClr val="FF0000"/>
                </a:solidFill>
                <a:latin typeface="Century Schoolbook" pitchFamily="18" charset="0"/>
              </a:rPr>
              <a:t>- </a:t>
            </a:r>
            <a:r>
              <a:rPr lang="vi-VN" dirty="0">
                <a:solidFill>
                  <a:srgbClr val="FF0000"/>
                </a:solidFill>
                <a:latin typeface="Century Schoolbook" pitchFamily="18" charset="0"/>
              </a:rPr>
              <a:t>Có chiếc quạt bạn nhỏ sẽ làm gì?</a:t>
            </a:r>
          </a:p>
          <a:p>
            <a:pPr marL="0" indent="0">
              <a:buNone/>
            </a:pPr>
            <a:r>
              <a:rPr lang="vi-VN" dirty="0">
                <a:solidFill>
                  <a:srgbClr val="FF0000"/>
                </a:solidFill>
                <a:latin typeface="Century Schoolbook" pitchFamily="18" charset="0"/>
              </a:rPr>
              <a:t>- Em bé đã dùng chiếc quạt để làm gì?</a:t>
            </a:r>
          </a:p>
          <a:p>
            <a:pPr marL="0" indent="0">
              <a:buNone/>
            </a:pPr>
            <a:r>
              <a:rPr lang="vi-VN" dirty="0">
                <a:solidFill>
                  <a:srgbClr val="FF0000"/>
                </a:solidFill>
                <a:latin typeface="Century Schoolbook" pitchFamily="18" charset="0"/>
              </a:rPr>
              <a:t>- Bạn nhỏ trong bài thơ ước mau lớn để làm gì?</a:t>
            </a:r>
          </a:p>
          <a:p>
            <a:pPr marL="0" indent="0">
              <a:buNone/>
            </a:pPr>
            <a:r>
              <a:rPr lang="vi-VN" dirty="0">
                <a:solidFill>
                  <a:srgbClr val="FF0000"/>
                </a:solidFill>
                <a:latin typeface="Century Schoolbook" pitchFamily="18" charset="0"/>
              </a:rPr>
              <a:t>- Qua bài thơ các con thấy tình cảm của em bé dành cho bà của mình như thế nào?</a:t>
            </a:r>
          </a:p>
          <a:p>
            <a:pPr marL="0" indent="0">
              <a:buNone/>
            </a:pPr>
            <a:r>
              <a:rPr lang="vi-VN" dirty="0">
                <a:solidFill>
                  <a:srgbClr val="FF0000"/>
                </a:solidFill>
                <a:latin typeface="Century Schoolbook" pitchFamily="18" charset="0"/>
              </a:rPr>
              <a:t>- Khi con ở nhà con sẽ làm gì để giúp đỡ ông, bà, bố, mẹ?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7228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1600200"/>
            <a:ext cx="6336704" cy="4525963"/>
          </a:xfrm>
        </p:spPr>
        <p:txBody>
          <a:bodyPr/>
          <a:lstStyle/>
          <a:p>
            <a:pPr marL="0" indent="0" algn="ctr">
              <a:buNone/>
            </a:pPr>
            <a:endParaRPr lang="en-US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marL="0" indent="0" algn="ctr">
              <a:buNone/>
            </a:pPr>
            <a:endParaRPr lang="en-US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* </a:t>
            </a:r>
            <a:r>
              <a:rPr lang="en-US" b="1" dirty="0" err="1" smtClean="0">
                <a:solidFill>
                  <a:srgbClr val="FF0000"/>
                </a:solidFill>
                <a:latin typeface="Comic Sans MS" pitchFamily="66" charset="0"/>
              </a:rPr>
              <a:t>Hoạt</a:t>
            </a:r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omic Sans MS" pitchFamily="66" charset="0"/>
              </a:rPr>
              <a:t>động</a:t>
            </a:r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 3: </a:t>
            </a:r>
            <a:endParaRPr lang="en-US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marL="0" indent="0" algn="ctr">
              <a:buNone/>
            </a:pPr>
            <a:r>
              <a:rPr lang="en-US" b="1" dirty="0" err="1" smtClean="0">
                <a:solidFill>
                  <a:srgbClr val="FF0000"/>
                </a:solidFill>
                <a:latin typeface="Comic Sans MS" pitchFamily="66" charset="0"/>
              </a:rPr>
              <a:t>Bé</a:t>
            </a:r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omic Sans MS" pitchFamily="66" charset="0"/>
              </a:rPr>
              <a:t>khéo</a:t>
            </a:r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Comic Sans MS" pitchFamily="66" charset="0"/>
              </a:rPr>
              <a:t>tay</a:t>
            </a:r>
            <a:endParaRPr lang="en-US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* </a:t>
            </a:r>
            <a:r>
              <a:rPr lang="en-US" b="1" dirty="0" err="1" smtClean="0">
                <a:solidFill>
                  <a:srgbClr val="FF0000"/>
                </a:solidFill>
                <a:latin typeface="Comic Sans MS" pitchFamily="66" charset="0"/>
              </a:rPr>
              <a:t>Kết</a:t>
            </a:r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Comic Sans MS" pitchFamily="66" charset="0"/>
              </a:rPr>
              <a:t>thúc</a:t>
            </a:r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: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  <a:latin typeface="Century Schoolbook" pitchFamily="18" charset="0"/>
              </a:rPr>
              <a:t>- </a:t>
            </a:r>
            <a:r>
              <a:rPr lang="en-US" dirty="0" err="1" smtClean="0">
                <a:solidFill>
                  <a:srgbClr val="FF0000"/>
                </a:solidFill>
                <a:latin typeface="Century Schoolbook" pitchFamily="18" charset="0"/>
              </a:rPr>
              <a:t>Đọc</a:t>
            </a:r>
            <a:r>
              <a:rPr lang="en-US" dirty="0" smtClean="0">
                <a:solidFill>
                  <a:srgbClr val="FF0000"/>
                </a:solidFill>
                <a:latin typeface="Century Schoolbook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Century Schoolbook" pitchFamily="18" charset="0"/>
              </a:rPr>
              <a:t>lại</a:t>
            </a:r>
            <a:r>
              <a:rPr lang="en-US" dirty="0" smtClean="0">
                <a:solidFill>
                  <a:srgbClr val="FF0000"/>
                </a:solidFill>
                <a:latin typeface="Century Schoolbook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Century Schoolbook" pitchFamily="18" charset="0"/>
              </a:rPr>
              <a:t>bài</a:t>
            </a:r>
            <a:r>
              <a:rPr lang="en-US" dirty="0" smtClean="0">
                <a:solidFill>
                  <a:srgbClr val="FF0000"/>
                </a:solidFill>
                <a:latin typeface="Century Schoolbook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Century Schoolbook" pitchFamily="18" charset="0"/>
              </a:rPr>
              <a:t>thơ</a:t>
            </a:r>
            <a:r>
              <a:rPr lang="en-US" dirty="0" smtClean="0">
                <a:solidFill>
                  <a:srgbClr val="FF0000"/>
                </a:solidFill>
                <a:latin typeface="Century Schoolbook" pitchFamily="18" charset="0"/>
              </a:rPr>
              <a:t>: “</a:t>
            </a:r>
            <a:r>
              <a:rPr lang="en-US" dirty="0" err="1" smtClean="0">
                <a:solidFill>
                  <a:srgbClr val="FF0000"/>
                </a:solidFill>
                <a:latin typeface="Century Schoolbook" pitchFamily="18" charset="0"/>
              </a:rPr>
              <a:t>Chiếc</a:t>
            </a:r>
            <a:r>
              <a:rPr lang="en-US" dirty="0" smtClean="0">
                <a:solidFill>
                  <a:srgbClr val="FF0000"/>
                </a:solidFill>
                <a:latin typeface="Century Schoolbook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Century Schoolbook" pitchFamily="18" charset="0"/>
              </a:rPr>
              <a:t>quạt</a:t>
            </a:r>
            <a:r>
              <a:rPr lang="en-US" dirty="0" smtClean="0">
                <a:solidFill>
                  <a:srgbClr val="FF0000"/>
                </a:solidFill>
                <a:latin typeface="Century Schoolbook" pitchFamily="18" charset="0"/>
              </a:rPr>
              <a:t> nan”</a:t>
            </a:r>
            <a:endParaRPr lang="en-US" dirty="0">
              <a:solidFill>
                <a:srgbClr val="FF0000"/>
              </a:solidFill>
              <a:latin typeface="Century Schoolbook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Xuân Mai ♫ Cháu Yêu Bà ♫ Nhạc Thiếu Nhi Bé Xuân Mai Hay Nhất - Kênh Thiếu Nhi - BHMEDI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52.790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88224" y="38610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37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61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219</Words>
  <Application>Microsoft Office PowerPoint</Application>
  <PresentationFormat>On-screen Show (4:3)</PresentationFormat>
  <Paragraphs>38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Century Schoolbook</vt:lpstr>
      <vt:lpstr>Comic Sans MS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</cp:revision>
  <dcterms:created xsi:type="dcterms:W3CDTF">2025-11-06T12:38:38Z</dcterms:created>
  <dcterms:modified xsi:type="dcterms:W3CDTF">2025-11-10T12:14:23Z</dcterms:modified>
</cp:coreProperties>
</file>