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695B-D11C-4D77-8BC8-4183015592C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DD0-E70E-447A-9133-52588E74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3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695B-D11C-4D77-8BC8-4183015592C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DD0-E70E-447A-9133-52588E74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4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695B-D11C-4D77-8BC8-4183015592C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DD0-E70E-447A-9133-52588E74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6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890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976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699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168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61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284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02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0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695B-D11C-4D77-8BC8-4183015592C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DD0-E70E-447A-9133-52588E74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43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18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212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6F611-575A-40B8-9C97-92F505EBFB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7A68-5FDF-48C1-9C2E-E6E1DB844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3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695B-D11C-4D77-8BC8-4183015592C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DD0-E70E-447A-9133-52588E74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1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695B-D11C-4D77-8BC8-4183015592C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DD0-E70E-447A-9133-52588E74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87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695B-D11C-4D77-8BC8-4183015592C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DD0-E70E-447A-9133-52588E74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91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695B-D11C-4D77-8BC8-4183015592C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DD0-E70E-447A-9133-52588E74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695B-D11C-4D77-8BC8-4183015592C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DD0-E70E-447A-9133-52588E74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8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695B-D11C-4D77-8BC8-4183015592C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DD0-E70E-447A-9133-52588E74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2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F695B-D11C-4D77-8BC8-4183015592C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E7DD0-E70E-447A-9133-52588E74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F695B-D11C-4D77-8BC8-4183015592C7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E7DD0-E70E-447A-9133-52588E748A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80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6F611-575A-40B8-9C97-92F505EBFB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D7A68-5FDF-48C1-9C2E-E6E1DB84462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1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620688"/>
            <a:ext cx="8352928" cy="568863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vi-VN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Chủ điểm: </a:t>
            </a:r>
            <a:r>
              <a:rPr lang="en-US" sz="44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Trường</a:t>
            </a:r>
            <a:r>
              <a:rPr lang="en-US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Mầm</a:t>
            </a:r>
            <a:r>
              <a:rPr lang="en-US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 non</a:t>
            </a:r>
            <a:r>
              <a:rPr lang="vi-VN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/>
            </a:r>
            <a:br>
              <a:rPr lang="vi-VN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</a:br>
            <a:r>
              <a:rPr lang="vi-VN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Đề tài: </a:t>
            </a:r>
            <a:r>
              <a:rPr lang="en-US" sz="44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thơ</a:t>
            </a:r>
            <a:r>
              <a:rPr lang="en-US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 “</a:t>
            </a:r>
            <a:r>
              <a:rPr lang="en-US" sz="44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dạy</a:t>
            </a:r>
            <a:r>
              <a:rPr lang="en-US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”</a:t>
            </a:r>
            <a:r>
              <a:rPr lang="vi-VN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/>
            </a:r>
            <a:br>
              <a:rPr lang="vi-VN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</a:br>
            <a:r>
              <a:rPr lang="en-US" sz="44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Độ</a:t>
            </a:r>
            <a:r>
              <a:rPr lang="en-US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tuổi</a:t>
            </a:r>
            <a:r>
              <a:rPr lang="en-US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: 4 – 5 </a:t>
            </a:r>
            <a:r>
              <a:rPr lang="en-US" sz="44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tuổi</a:t>
            </a:r>
            <a:r>
              <a:rPr lang="vi-VN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/>
            </a:r>
            <a:br>
              <a:rPr lang="vi-VN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</a:br>
            <a:r>
              <a:rPr lang="vi-VN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Thời gian: </a:t>
            </a:r>
            <a:r>
              <a:rPr lang="en-US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25 - 30 </a:t>
            </a:r>
            <a:r>
              <a:rPr lang="vi-VN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phút</a:t>
            </a:r>
            <a:br>
              <a:rPr lang="vi-VN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</a:br>
            <a:r>
              <a:rPr lang="vi-VN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Ngày dạy: </a:t>
            </a:r>
            <a:r>
              <a:rPr lang="en-US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12</a:t>
            </a:r>
            <a:r>
              <a:rPr lang="en-US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/09/2025</a:t>
            </a:r>
            <a:r>
              <a:rPr lang="vi-VN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/>
            </a:r>
            <a:br>
              <a:rPr lang="vi-VN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</a:br>
            <a:r>
              <a:rPr lang="vi-VN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Giáo viên: H </a:t>
            </a:r>
            <a:r>
              <a:rPr lang="en-US" sz="44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Thảo</a:t>
            </a:r>
            <a:r>
              <a:rPr lang="en-US" sz="4400" b="1" dirty="0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itka Heading" pitchFamily="2" charset="0"/>
                <a:cs typeface="Times New Roman" pitchFamily="18" charset="0"/>
              </a:rPr>
              <a:t>kriêng</a:t>
            </a:r>
            <a:endParaRPr lang="en-US" sz="4400" dirty="0" smtClean="0">
              <a:solidFill>
                <a:srgbClr val="FF0000"/>
              </a:solidFill>
              <a:latin typeface="Sitka Heading" pitchFamily="2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0686" y="866329"/>
            <a:ext cx="7843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Mẫu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Hoa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27994"/>
            <a:ext cx="1949202" cy="203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16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04664"/>
            <a:ext cx="8219256" cy="572149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 smtClean="0">
                <a:solidFill>
                  <a:srgbClr val="FF0000"/>
                </a:solidFill>
                <a:latin typeface="Lucida Calligraphy" pitchFamily="66" charset="0"/>
              </a:rPr>
              <a:t>    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Lucida Calligraphy" pitchFamily="66" charset="0"/>
              </a:rPr>
              <a:t>     </a:t>
            </a:r>
            <a:r>
              <a:rPr lang="en-US" sz="4000" b="1" dirty="0" err="1" smtClean="0">
                <a:solidFill>
                  <a:srgbClr val="FF0000"/>
                </a:solidFill>
                <a:latin typeface="Lucida Calligraphy" pitchFamily="66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Lucida Calligraphy" pitchFamily="66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Lucida Calligraphy" pitchFamily="66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Lucida Calligraphy" pitchFamily="66" charset="0"/>
              </a:rPr>
              <a:t>Ổn</a:t>
            </a:r>
            <a:r>
              <a:rPr lang="en-US" sz="4000" b="1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Lucida Calligraphy" pitchFamily="66" charset="0"/>
              </a:rPr>
              <a:t>định</a:t>
            </a:r>
            <a:endParaRPr lang="en-US" sz="4000" b="1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  <a:latin typeface="Monotype Corsiva" pitchFamily="66" charset="0"/>
              </a:rPr>
              <a:t>          - </a:t>
            </a:r>
            <a:r>
              <a:rPr lang="en-US" sz="3600" dirty="0" err="1" smtClean="0">
                <a:solidFill>
                  <a:srgbClr val="FF0000"/>
                </a:solidFill>
                <a:latin typeface="Monotype Corsiva" pitchFamily="66" charset="0"/>
              </a:rPr>
              <a:t>Cả</a:t>
            </a:r>
            <a:r>
              <a:rPr lang="en-US" sz="3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Monotype Corsiva" pitchFamily="66" charset="0"/>
              </a:rPr>
              <a:t>lớp</a:t>
            </a:r>
            <a:r>
              <a:rPr lang="en-US" sz="3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Monotype Corsiva" pitchFamily="66" charset="0"/>
              </a:rPr>
              <a:t>hát</a:t>
            </a:r>
            <a:r>
              <a:rPr lang="en-US" sz="3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Monotype Corsiva" pitchFamily="66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Monotype Corsiva" pitchFamily="66" charset="0"/>
              </a:rPr>
              <a:t>vận</a:t>
            </a:r>
            <a:r>
              <a:rPr lang="en-US" sz="3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Monotype Corsiva" pitchFamily="66" charset="0"/>
              </a:rPr>
              <a:t>động</a:t>
            </a:r>
            <a:r>
              <a:rPr lang="en-US" sz="3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Monotype Corsiva" pitchFamily="66" charset="0"/>
              </a:rPr>
              <a:t>bài</a:t>
            </a:r>
            <a:r>
              <a:rPr lang="en-US" sz="3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Monotype Corsiva" pitchFamily="66" charset="0"/>
              </a:rPr>
              <a:t>hát</a:t>
            </a:r>
            <a:r>
              <a:rPr lang="en-US" sz="3600" dirty="0" smtClean="0">
                <a:solidFill>
                  <a:srgbClr val="FF0000"/>
                </a:solidFill>
                <a:latin typeface="Monotype Corsiva" pitchFamily="66" charset="0"/>
              </a:rPr>
              <a:t>: 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“</a:t>
            </a:r>
            <a:r>
              <a:rPr lang="en-US" sz="3600" dirty="0" err="1" smtClean="0">
                <a:solidFill>
                  <a:srgbClr val="FF0000"/>
                </a:solidFill>
                <a:latin typeface="Monotype Corsiva" pitchFamily="66" charset="0"/>
              </a:rPr>
              <a:t>Vui</a:t>
            </a:r>
            <a:r>
              <a:rPr lang="en-US" sz="3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Monotype Corsiva" pitchFamily="66" charset="0"/>
              </a:rPr>
              <a:t>đến</a:t>
            </a:r>
            <a:r>
              <a:rPr lang="en-US" sz="3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Monotype Corsiva" pitchFamily="66" charset="0"/>
              </a:rPr>
              <a:t>trường</a:t>
            </a:r>
            <a:r>
              <a:rPr lang="en-US" sz="3600" dirty="0" smtClean="0">
                <a:solidFill>
                  <a:srgbClr val="FF0000"/>
                </a:solidFill>
                <a:latin typeface="Monotype Corsiva" pitchFamily="66" charset="0"/>
              </a:rPr>
              <a:t>”</a:t>
            </a:r>
            <a:endParaRPr lang="en-US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Vui Đến Trường - Bài nhảy khai giảng năm học mới - Choreo Mai Kat- Mai Meo Zumba- Kat Dance Academy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242.4128000000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76256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182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="1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Lucida Calligraphy" pitchFamily="66" charset="0"/>
              </a:rPr>
              <a:t>   </a:t>
            </a:r>
            <a:r>
              <a:rPr lang="en-US" sz="4000" b="1" dirty="0" err="1" smtClean="0">
                <a:solidFill>
                  <a:srgbClr val="FF0000"/>
                </a:solidFill>
                <a:latin typeface="Lucida Calligraphy" pitchFamily="66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Lucida Calligraphy" pitchFamily="66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Lucida Calligraphy" pitchFamily="66" charset="0"/>
              </a:rPr>
              <a:t> 2: </a:t>
            </a:r>
            <a:r>
              <a:rPr lang="en-US" sz="4000" b="1" dirty="0" err="1" smtClean="0">
                <a:solidFill>
                  <a:srgbClr val="FF0000"/>
                </a:solidFill>
                <a:latin typeface="Lucida Calligraphy" pitchFamily="66" charset="0"/>
              </a:rPr>
              <a:t>Trọng</a:t>
            </a:r>
            <a:r>
              <a:rPr lang="en-US" sz="4000" b="1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Lucida Calligraphy" pitchFamily="66" charset="0"/>
              </a:rPr>
              <a:t>tâm</a:t>
            </a:r>
            <a:endParaRPr lang="en-US" sz="4000" b="1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marL="0" indent="0">
              <a:buNone/>
            </a:pPr>
            <a:r>
              <a:rPr lang="en-US" sz="4000" b="1" i="1" dirty="0" smtClean="0">
                <a:solidFill>
                  <a:srgbClr val="FF0000"/>
                </a:solidFill>
                <a:latin typeface="Monotype Corsiva" pitchFamily="66" charset="0"/>
              </a:rPr>
              <a:t>                </a:t>
            </a:r>
            <a:r>
              <a:rPr lang="en-US" sz="4000" i="1" dirty="0" smtClean="0">
                <a:solidFill>
                  <a:srgbClr val="FF0000"/>
                </a:solidFill>
                <a:latin typeface="Monotype Corsiva" pitchFamily="66" charset="0"/>
              </a:rPr>
              <a:t>+ </a:t>
            </a:r>
            <a:r>
              <a:rPr lang="en-US" sz="4000" i="1" dirty="0" err="1">
                <a:solidFill>
                  <a:srgbClr val="FF0000"/>
                </a:solidFill>
                <a:latin typeface="Monotype Corsiva" pitchFamily="66" charset="0"/>
              </a:rPr>
              <a:t>Dạy</a:t>
            </a:r>
            <a:r>
              <a:rPr lang="en-US" sz="4000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Monotype Corsiva" pitchFamily="66" charset="0"/>
              </a:rPr>
              <a:t>trẻ</a:t>
            </a:r>
            <a:r>
              <a:rPr lang="en-US" sz="4000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Monotype Corsiva" pitchFamily="66" charset="0"/>
              </a:rPr>
              <a:t>đọc</a:t>
            </a:r>
            <a:r>
              <a:rPr lang="en-US" sz="4000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4000" i="1" dirty="0" err="1">
                <a:solidFill>
                  <a:srgbClr val="FF0000"/>
                </a:solidFill>
                <a:latin typeface="Monotype Corsiva" pitchFamily="66" charset="0"/>
              </a:rPr>
              <a:t>thơ</a:t>
            </a:r>
            <a:r>
              <a:rPr lang="en-US" sz="4000" i="1" dirty="0">
                <a:solidFill>
                  <a:srgbClr val="FF0000"/>
                </a:solidFill>
                <a:latin typeface="Monotype Corsiva" pitchFamily="66" charset="0"/>
              </a:rPr>
              <a:t>:</a:t>
            </a:r>
            <a:endParaRPr lang="en-US" sz="4000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  <a:t>            + </a:t>
            </a:r>
            <a:r>
              <a:rPr lang="en-US" sz="4000" dirty="0" err="1" smtClean="0">
                <a:solidFill>
                  <a:srgbClr val="FF0000"/>
                </a:solidFill>
                <a:latin typeface="Monotype Corsiva" pitchFamily="66" charset="0"/>
              </a:rPr>
              <a:t>Đàm</a:t>
            </a:r>
            <a: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Monotype Corsiva" pitchFamily="66" charset="0"/>
              </a:rPr>
              <a:t>thoại</a:t>
            </a:r>
            <a: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  <a:t> – </a:t>
            </a:r>
            <a:r>
              <a:rPr lang="en-US" sz="4000" dirty="0" err="1" smtClean="0">
                <a:solidFill>
                  <a:srgbClr val="FF0000"/>
                </a:solidFill>
                <a:latin typeface="Monotype Corsiva" pitchFamily="66" charset="0"/>
              </a:rPr>
              <a:t>trích</a:t>
            </a:r>
            <a: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Monotype Corsiva" pitchFamily="66" charset="0"/>
              </a:rPr>
              <a:t>dẫn</a:t>
            </a:r>
            <a: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</a:t>
            </a:r>
            <a:r>
              <a:rPr lang="en-US" sz="4000" dirty="0" err="1" smtClean="0">
                <a:solidFill>
                  <a:srgbClr val="FF0000"/>
                </a:solidFill>
                <a:latin typeface="Monotype Corsiva" pitchFamily="66" charset="0"/>
              </a:rPr>
              <a:t>từ</a:t>
            </a:r>
            <a: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Monotype Corsiva" pitchFamily="66" charset="0"/>
              </a:rPr>
              <a:t>khó</a:t>
            </a:r>
            <a:endParaRPr lang="en-US" sz="4000" dirty="0">
              <a:solidFill>
                <a:srgbClr val="FF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  <a:t>                 + </a:t>
            </a:r>
            <a:r>
              <a:rPr lang="en-US" sz="4000" dirty="0" err="1" smtClean="0">
                <a:solidFill>
                  <a:srgbClr val="FF0000"/>
                </a:solidFill>
                <a:latin typeface="Monotype Corsiva" pitchFamily="66" charset="0"/>
              </a:rPr>
              <a:t>Dạy</a:t>
            </a:r>
            <a: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Monotype Corsiva" pitchFamily="66" charset="0"/>
              </a:rPr>
              <a:t>trẻ</a:t>
            </a:r>
            <a: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Monotype Corsiva" pitchFamily="66" charset="0"/>
              </a:rPr>
              <a:t>đọc</a:t>
            </a:r>
            <a:r>
              <a:rPr lang="en-US" sz="40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Monotype Corsiva" pitchFamily="66" charset="0"/>
              </a:rPr>
              <a:t>thơ</a:t>
            </a:r>
            <a:endParaRPr lang="en-US" sz="4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en-US" sz="4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7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 </a:t>
            </a:r>
          </a:p>
          <a:p>
            <a:pPr marL="0" indent="0" algn="ctr">
              <a:buNone/>
            </a:pPr>
            <a:endParaRPr lang="en-US" sz="4000" b="1" dirty="0">
              <a:solidFill>
                <a:srgbClr val="FF0000"/>
              </a:solidFill>
              <a:latin typeface="Lucida Calligraphy" pitchFamily="66" charset="0"/>
            </a:endParaRPr>
          </a:p>
          <a:p>
            <a:pPr marL="0" indent="0" algn="ctr"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Lucida Calligraphy" pitchFamily="66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Lucida Calligraphy" pitchFamily="66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Lucida Calligraphy" pitchFamily="66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Lucida Calligraphy" pitchFamily="66" charset="0"/>
              </a:rPr>
              <a:t> 3: </a:t>
            </a:r>
            <a:endParaRPr lang="en-US" sz="4000" b="1" dirty="0" smtClean="0">
              <a:solidFill>
                <a:srgbClr val="FF0000"/>
              </a:solidFill>
              <a:latin typeface="Lucida Calligraphy" pitchFamily="66" charset="0"/>
            </a:endParaRPr>
          </a:p>
          <a:p>
            <a:pPr marL="0" indent="0" algn="ctr"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Monotype Corsiva" pitchFamily="66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Monotype Corsiva" pitchFamily="66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Monotype Corsiva" pitchFamily="66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Monotype Corsiva" pitchFamily="66" charset="0"/>
              </a:rPr>
              <a:t>Tô</a:t>
            </a:r>
            <a:r>
              <a:rPr lang="en-US" sz="36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Monotype Corsiva" pitchFamily="66" charset="0"/>
              </a:rPr>
              <a:t>màu</a:t>
            </a:r>
            <a:r>
              <a:rPr lang="en-US" sz="36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Monotype Corsiva" pitchFamily="66" charset="0"/>
              </a:rPr>
              <a:t>tranh</a:t>
            </a:r>
            <a:r>
              <a:rPr lang="en-US" sz="3600" dirty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Vui Đến Trường - Bài nhảy khai giảng năm học mới - Choreo Mai Kat- Mai Meo Zumba- Kat Dance Academ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6056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55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3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858" y="2492896"/>
            <a:ext cx="7992888" cy="28379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TIẾT HỌC ĐẾN ĐÂY LÀ KẾT THÚC</a:t>
            </a:r>
          </a:p>
          <a:p>
            <a:pPr algn="ctr"/>
            <a:r>
              <a:rPr lang="en-US" sz="60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CHÚC CÁC CHÁU LUÔN CHĂM NGOAN HỌC GIỎI</a:t>
            </a:r>
            <a:endParaRPr lang="en-US" sz="60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780928"/>
            <a:ext cx="3816423" cy="404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63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93</Words>
  <Application>Microsoft Office PowerPoint</Application>
  <PresentationFormat>On-screen Show (4:3)</PresentationFormat>
  <Paragraphs>21</Paragraphs>
  <Slides>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</cp:revision>
  <dcterms:created xsi:type="dcterms:W3CDTF">2025-11-17T14:21:09Z</dcterms:created>
  <dcterms:modified xsi:type="dcterms:W3CDTF">2025-11-17T15:11:26Z</dcterms:modified>
</cp:coreProperties>
</file>