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3" r:id="rId3"/>
    <p:sldId id="256" r:id="rId4"/>
    <p:sldId id="279" r:id="rId5"/>
    <p:sldId id="280" r:id="rId6"/>
    <p:sldId id="281" r:id="rId7"/>
    <p:sldId id="258" r:id="rId8"/>
    <p:sldId id="259" r:id="rId9"/>
    <p:sldId id="260" r:id="rId10"/>
    <p:sldId id="261" r:id="rId11"/>
    <p:sldId id="262" r:id="rId12"/>
    <p:sldId id="278" r:id="rId13"/>
    <p:sldId id="267" r:id="rId14"/>
    <p:sldId id="266" r:id="rId15"/>
    <p:sldId id="268" r:id="rId16"/>
    <p:sldId id="277" r:id="rId17"/>
    <p:sldId id="274" r:id="rId18"/>
    <p:sldId id="282" r:id="rId19"/>
    <p:sldId id="275" r:id="rId20"/>
    <p:sldId id="270" r:id="rId21"/>
    <p:sldId id="271" r:id="rId22"/>
    <p:sldId id="283" r:id="rId23"/>
    <p:sldId id="269" r:id="rId24"/>
    <p:sldId id="272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0B7D-1302-4B48-91D3-7DDBBEBB3B5B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F706-3A89-4464-963C-89718262F0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84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8B7-3F83-494F-852D-5AA73FD5F906}" type="slidenum">
              <a:rPr lang="en-US"/>
              <a:pPr/>
              <a:t>6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4376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440D1-67CF-4E58-AB3C-3CC6865E930D}" type="slidenum">
              <a:rPr lang="en-US"/>
              <a:pPr/>
              <a:t>7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076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FF8D0-8437-445D-8C84-DDB5089CD169}" type="slidenum">
              <a:rPr lang="en-US"/>
              <a:pPr/>
              <a:t>8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66E7C-8700-450E-BDAD-203286436CF9}" type="slidenum">
              <a:rPr lang="en-US"/>
              <a:pPr/>
              <a:t>9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70045-566B-42D5-B47F-79F0759CDB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264044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470474-B4D1-4439-801C-3C78E3964B59}" type="slidenum">
              <a:rPr lang="en-US"/>
              <a:pPr/>
              <a:t>13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808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70474-B4D1-4439-801C-3C78E3964B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2565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87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4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812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305B7E-9A06-4C5B-B1CA-40602EA36FA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37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0D36E-A444-4B77-9F2F-9B28E400BB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677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1E4F5C-B8EA-4C8C-BB64-520E0570181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32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1D458-E95E-4B06-862E-0BA42F5D302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14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0AE89-2E82-4CFD-9F67-D28AA3C93A3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4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089E8D-C1D8-4B2C-A68B-F36F4F82C32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568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66ED4-3C87-47C3-AB2C-8F3DB1F2FD3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940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0984F-720E-414A-89B0-D67146E721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5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010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695F2-AD3E-4875-AB6B-8FFFA3F9D20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19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AFE22-9048-445B-8A40-EC67D6C5BE6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249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67182-2526-4194-A3F4-F2BB9052A73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191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05F21-41F9-4841-BC4B-F1300641E9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92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018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54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50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11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86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828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7BDF-BDE0-45A7-820D-21DDCED9FA03}" type="datetimeFigureOut">
              <a:rPr lang="vi-VN" smtClean="0"/>
              <a:t>09/11/2025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A7A57-9299-4F36-962E-0DF8CAB125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E4EE9-1466-4FB2-B1F6-F213D4B8C21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3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fif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fif"/><Relationship Id="rId3" Type="http://schemas.openxmlformats.org/officeDocument/2006/relationships/image" Target="../media/image19.jfif"/><Relationship Id="rId7" Type="http://schemas.openxmlformats.org/officeDocument/2006/relationships/image" Target="../media/image23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f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48" y="2276872"/>
            <a:ext cx="8043192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BIẾT, PHÂN BIỆT KHỐI CẦU – KHỐI TRỤ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GHÉP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30-35 PHÚT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F82AFCCE-5540-4576-805C-8D708989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272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711200" y="276225"/>
            <a:ext cx="7285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 Phân biệt khối cầu, khối trụ</a:t>
            </a:r>
          </a:p>
        </p:txBody>
      </p:sp>
      <p:grpSp>
        <p:nvGrpSpPr>
          <p:cNvPr id="112657" name="Group 17"/>
          <p:cNvGrpSpPr>
            <a:grpSpLocks/>
          </p:cNvGrpSpPr>
          <p:nvPr/>
        </p:nvGrpSpPr>
        <p:grpSpPr bwMode="auto">
          <a:xfrm>
            <a:off x="5334000" y="1255713"/>
            <a:ext cx="6629400" cy="8763000"/>
            <a:chOff x="-336" y="480"/>
            <a:chExt cx="4176" cy="5520"/>
          </a:xfrm>
        </p:grpSpPr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12659" name="Group 1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12660" name="Picture 20" descr="khoi tr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2661" name="Group 2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12662" name="Oval 2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12663" name="AutoShape 2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12664" name="Oval 2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2665" name="Oval 25"/>
          <p:cNvSpPr>
            <a:spLocks noChangeAspect="1" noChangeArrowheads="1"/>
          </p:cNvSpPr>
          <p:nvPr/>
        </p:nvSpPr>
        <p:spPr bwMode="auto">
          <a:xfrm>
            <a:off x="758825" y="1639888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68" name="AutoShape 2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69" name="AutoShape 2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1" name="AutoShape 3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2" name="AutoShape 3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3" name="AutoShape 3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5" name="AutoShape 3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76" name="AutoShape 3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12677" name="Rectangle 37"/>
          <p:cNvSpPr>
            <a:spLocks noChangeArrowheads="1"/>
          </p:cNvSpPr>
          <p:nvPr/>
        </p:nvSpPr>
        <p:spPr bwMode="auto">
          <a:xfrm>
            <a:off x="1366963" y="658019"/>
            <a:ext cx="50863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 err="1">
                <a:solidFill>
                  <a:srgbClr val="0000FF"/>
                </a:solidFill>
              </a:rPr>
              <a:t>Giống</a:t>
            </a:r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7200" b="1" dirty="0" err="1">
                <a:solidFill>
                  <a:srgbClr val="0000FF"/>
                </a:solidFill>
              </a:rPr>
              <a:t>nhau</a:t>
            </a:r>
            <a:r>
              <a:rPr lang="en-US" sz="7200" b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12678" name="Group 38"/>
          <p:cNvGrpSpPr>
            <a:grpSpLocks/>
          </p:cNvGrpSpPr>
          <p:nvPr/>
        </p:nvGrpSpPr>
        <p:grpSpPr bwMode="auto">
          <a:xfrm>
            <a:off x="879475" y="1666875"/>
            <a:ext cx="3581400" cy="3879850"/>
            <a:chOff x="1584" y="812"/>
            <a:chExt cx="2256" cy="2444"/>
          </a:xfrm>
        </p:grpSpPr>
        <p:sp>
          <p:nvSpPr>
            <p:cNvPr id="112679" name="AutoShape 3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0" name="AutoShape 4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1" name="AutoShape 4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2" name="AutoShape 4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3" name="AutoShape 4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4" name="AutoShape 4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5" name="AutoShape 4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6" name="AutoShape 4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687" name="AutoShape 4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5497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00856 L -0.36319 0.008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61 0.02335 L -0.17361 -0.1156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1126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-4.85549E-6 L 0.13889 -4.85549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3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2.08092E-6 L 0.15 2.08092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3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allAtOnce"/>
      <p:bldP spid="112665" grpId="0" animBg="1"/>
      <p:bldP spid="112665" grpId="1" animBg="1"/>
      <p:bldP spid="112665" grpId="2" animBg="1"/>
      <p:bldP spid="1126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7033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 nhau:</a:t>
            </a: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51518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28" y="3861048"/>
            <a:ext cx="3874000" cy="511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3967062" cy="52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1077 -0.3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23528" y="3323055"/>
            <a:ext cx="2520281" cy="252028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4800" b="1">
              <a:solidFill>
                <a:srgbClr val="0000FF"/>
              </a:solidFill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4067944" y="2492896"/>
            <a:ext cx="4754562" cy="7440612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" y="3284052"/>
            <a:ext cx="24238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974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0.39409 -0.3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8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40573 -0.37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580800" y="2765511"/>
            <a:ext cx="2448271" cy="244827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7044" name="Group 68"/>
          <p:cNvGrpSpPr>
            <a:grpSpLocks/>
          </p:cNvGrpSpPr>
          <p:nvPr/>
        </p:nvGrpSpPr>
        <p:grpSpPr bwMode="auto">
          <a:xfrm>
            <a:off x="531611" y="3356992"/>
            <a:ext cx="4054512" cy="5769187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7046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048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733" y="2747946"/>
            <a:ext cx="2448271" cy="24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62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23229 -0.43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29 -0.43982 L 0.47865 -0.09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" y="1592214"/>
            <a:ext cx="1944216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-2953" r="21815" b="14354"/>
          <a:stretch/>
        </p:blipFill>
        <p:spPr>
          <a:xfrm>
            <a:off x="3491880" y="1772234"/>
            <a:ext cx="1800200" cy="1764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214"/>
            <a:ext cx="2381250" cy="1909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2160240" cy="2095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1" r="5600"/>
          <a:stretch/>
        </p:blipFill>
        <p:spPr>
          <a:xfrm>
            <a:off x="4572000" y="4293096"/>
            <a:ext cx="2736304" cy="2353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0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53" y="4215739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68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4077072"/>
            <a:ext cx="2399928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1545513"/>
            <a:ext cx="2615126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95" y="4277281"/>
            <a:ext cx="1303884" cy="199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5469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84" y="4437112"/>
            <a:ext cx="1839678" cy="1839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43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44B89-D840-4D5C-9CCC-F4F792B2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30+ Hình nền PowerPoint mầm non đẹp và dễ thương">
            <a:extLst>
              <a:ext uri="{FF2B5EF4-FFF2-40B4-BE49-F238E27FC236}">
                <a16:creationId xmlns:a16="http://schemas.microsoft.com/office/drawing/2014/main" id="{61F4B662-B228-4B24-8BBE-005A167D03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E7A128-60D8-4D66-BBA6-DCB32291073D}"/>
              </a:ext>
            </a:extLst>
          </p:cNvPr>
          <p:cNvSpPr/>
          <p:nvPr/>
        </p:nvSpPr>
        <p:spPr>
          <a:xfrm>
            <a:off x="2267744" y="1715324"/>
            <a:ext cx="43380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VỀ ĐÍCH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225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ĐOÁN GIỎI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MẶT TRÒN BAO QUANH TRONG CÁC KHỐI SAU?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48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14" y="4237340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965060" y="4261184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7" y="1697178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67979" y="5085184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6397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22951 0.1495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6" y="747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969 0.1467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733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7344 0.478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2391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3" grpId="2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Mục đích – yêu cầu.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1,Kiến thức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-Trẻ nhận biết,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và phân biệt được một số đặc điểm của khối cầu,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-Rèn kỹ năng quan sát, chú ý, ghi nhớ có chủ đích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-Rèn cho trẻ kỹ năng nhận biết và phân biệt 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7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NÀO CÓ Đ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BAO CONG VÀ 2 MẶT ĐÁY LÀ MẶT PHẲNG?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363" y="1848218"/>
            <a:ext cx="2016784" cy="201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705" y="1857218"/>
            <a:ext cx="2014442" cy="201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406055"/>
            <a:ext cx="3168352" cy="4411438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7244">
            <a:off x="-114071" y="1605325"/>
            <a:ext cx="3346033" cy="3757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358" y="2215851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226548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88" y="5205692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681" y="4901308"/>
            <a:ext cx="110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94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33021 -0.04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-222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6652-7793-4ECA-9869-087A32C7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KHỐI NÀO CÓ 2 MẶT ĐÁY VÀ XẾP CHỒNG LÊN NHAU Đ</a:t>
            </a:r>
            <a:r>
              <a:rPr lang="vi-VN" dirty="0">
                <a:solidFill>
                  <a:srgbClr val="FF0000"/>
                </a:solidFill>
              </a:rPr>
              <a:t>Ư</a:t>
            </a:r>
            <a:r>
              <a:rPr lang="en-US" dirty="0">
                <a:solidFill>
                  <a:srgbClr val="FF0000"/>
                </a:solidFill>
              </a:rPr>
              <a:t>ỢC?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8ED899-3E00-45C4-813B-CA52D82D9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7244">
            <a:off x="-429089" y="1513226"/>
            <a:ext cx="3665475" cy="4116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64F0F-5E5A-455C-A2D9-64D1516B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44" y="1556977"/>
            <a:ext cx="2014442" cy="2014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9C962-4CCA-4EFC-A43D-628990F89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3" y="4325632"/>
            <a:ext cx="3168352" cy="4411438"/>
          </a:xfrm>
          <a:prstGeom prst="rect">
            <a:avLst/>
          </a:prstGeom>
        </p:spPr>
      </p:pic>
      <p:sp>
        <p:nvSpPr>
          <p:cNvPr id="8" name="Cube 7">
            <a:extLst>
              <a:ext uri="{FF2B5EF4-FFF2-40B4-BE49-F238E27FC236}">
                <a16:creationId xmlns:a16="http://schemas.microsoft.com/office/drawing/2014/main" id="{B562515E-7E0E-424B-AC7E-BA8230F818CE}"/>
              </a:ext>
            </a:extLst>
          </p:cNvPr>
          <p:cNvSpPr/>
          <p:nvPr/>
        </p:nvSpPr>
        <p:spPr>
          <a:xfrm>
            <a:off x="5715147" y="4355368"/>
            <a:ext cx="1665637" cy="2256406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16EE19-4E5E-4609-BFDE-82E78153828F}"/>
              </a:ext>
            </a:extLst>
          </p:cNvPr>
          <p:cNvSpPr/>
          <p:nvPr/>
        </p:nvSpPr>
        <p:spPr>
          <a:xfrm>
            <a:off x="457200" y="245018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84F354-AF5F-4C5F-8C28-1093CE57437B}"/>
              </a:ext>
            </a:extLst>
          </p:cNvPr>
          <p:cNvSpPr/>
          <p:nvPr/>
        </p:nvSpPr>
        <p:spPr>
          <a:xfrm>
            <a:off x="4788025" y="25228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1775E8-C706-4DB4-B3FF-5D26166407B6}"/>
              </a:ext>
            </a:extLst>
          </p:cNvPr>
          <p:cNvSpPr/>
          <p:nvPr/>
        </p:nvSpPr>
        <p:spPr>
          <a:xfrm flipH="1">
            <a:off x="472036" y="4355368"/>
            <a:ext cx="1368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6B724-F095-4533-BF5E-9610DE7145FD}"/>
              </a:ext>
            </a:extLst>
          </p:cNvPr>
          <p:cNvSpPr/>
          <p:nvPr/>
        </p:nvSpPr>
        <p:spPr>
          <a:xfrm>
            <a:off x="4715862" y="435536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902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085C1-2DD4-4D57-A20A-A0D8119AC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 NHANH CHỌN ĐÚNG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13593-F8B4-4E48-B105-4142AD5D7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40113D-8EE2-40C8-9830-02EF31097B56}"/>
              </a:ext>
            </a:extLst>
          </p:cNvPr>
          <p:cNvSpPr/>
          <p:nvPr/>
        </p:nvSpPr>
        <p:spPr>
          <a:xfrm>
            <a:off x="1031611" y="2967335"/>
            <a:ext cx="70807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</a:t>
            </a:r>
            <a:r>
              <a:rPr lang="vi-VN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SỜ NHANH CHỌN ĐÚNG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6E14C0-858F-4870-9636-CA68A9A2B740}"/>
              </a:ext>
            </a:extLst>
          </p:cNvPr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Ca-Nha-Thuong-Nhau-Be-Bao-Ngu">
            <a:hlinkClick r:id="" action="ppaction://media"/>
            <a:extLst>
              <a:ext uri="{FF2B5EF4-FFF2-40B4-BE49-F238E27FC236}">
                <a16:creationId xmlns:a16="http://schemas.microsoft.com/office/drawing/2014/main" id="{FB1B2B4F-CBB7-4CAA-982C-2B2DC7847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8847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-243408"/>
            <a:ext cx="8229600" cy="4525963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BÉ!</a:t>
            </a:r>
          </a:p>
        </p:txBody>
      </p:sp>
    </p:spTree>
    <p:extLst>
      <p:ext uri="{BB962C8B-B14F-4D97-AF65-F5344CB8AC3E}">
        <p14:creationId xmlns:p14="http://schemas.microsoft.com/office/powerpoint/2010/main" val="140773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E94AFF1-0485-43D2-8B71-DD2EDFD5D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DA116CFE-C44F-484B-BFF1-4C488FA4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8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0CF4-B690-4A42-9CB4-143C1100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Powerpoint Khối hộp chữ nhật - Khối lập phương Toán lớp 1 Cánh diều  | PPTX">
            <a:extLst>
              <a:ext uri="{FF2B5EF4-FFF2-40B4-BE49-F238E27FC236}">
                <a16:creationId xmlns:a16="http://schemas.microsoft.com/office/drawing/2014/main" id="{1EED6FE3-DD67-4F74-A644-673F2CF042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j_nhac_bieu_dien_thoi_trang_223201817">
            <a:hlinkClick r:id="" action="ppaction://media"/>
            <a:extLst>
              <a:ext uri="{FF2B5EF4-FFF2-40B4-BE49-F238E27FC236}">
                <a16:creationId xmlns:a16="http://schemas.microsoft.com/office/drawing/2014/main" id="{45344172-1AB9-42DE-82FB-CA3E2E55F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FF53-B5DE-4D14-AFED-C7A68C86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uyển tập hình nền mầm non đẹp nhất, ngộ nghĩnh và đáng yêu">
            <a:extLst>
              <a:ext uri="{FF2B5EF4-FFF2-40B4-BE49-F238E27FC236}">
                <a16:creationId xmlns:a16="http://schemas.microsoft.com/office/drawing/2014/main" id="{7A606E4D-3DB1-4870-B940-E4A749EA38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743D91-527D-4915-A633-3F75678DA307}"/>
              </a:ext>
            </a:extLst>
          </p:cNvPr>
          <p:cNvSpPr/>
          <p:nvPr/>
        </p:nvSpPr>
        <p:spPr>
          <a:xfrm>
            <a:off x="504833" y="3140968"/>
            <a:ext cx="37673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8507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51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4466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/>
              <a:t>Nhận biết khối cầu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  <p:extLst>
      <p:ext uri="{BB962C8B-B14F-4D97-AF65-F5344CB8AC3E}">
        <p14:creationId xmlns:p14="http://schemas.microsoft.com/office/powerpoint/2010/main" val="34194892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>
                    <a:alpha val="73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122898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</p:spTree>
    <p:extLst>
      <p:ext uri="{BB962C8B-B14F-4D97-AF65-F5344CB8AC3E}">
        <p14:creationId xmlns:p14="http://schemas.microsoft.com/office/powerpoint/2010/main" val="40033560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1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6505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7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6509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  <p:extLst>
      <p:ext uri="{BB962C8B-B14F-4D97-AF65-F5344CB8AC3E}">
        <p14:creationId xmlns:p14="http://schemas.microsoft.com/office/powerpoint/2010/main" val="12291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22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2225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24937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24939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4941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2225">
                      <a:solidFill>
                        <a:schemeClr val="fol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2225">
                    <a:solidFill>
                      <a:schemeClr val="fol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6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1249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457</Words>
  <Application>Microsoft Office PowerPoint</Application>
  <PresentationFormat>On-screen Show (4:3)</PresentationFormat>
  <Paragraphs>81</Paragraphs>
  <Slides>23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                             Mục đích – yêu cầu.      1,Kiến thức -Trẻ nhận biết, gọi được tên và phân biệt được một số đặc điểm của khối cầu, khối trụ ( Trẻ 4 tuổi) - Trẻ nhận biết, phân biệt, so sánh được khối cầu khối trụ thông qua các hoạt động sờ, lăn, chồng khối ( Trẻ 5 tuổi). 2, Kỹ năng -Rèn kỹ năng quan sát, chú ý, ghi nhớ có chủ đích -Rèn cho trẻ kỹ năng nhận biết và phân biệt . 3, Thái độ -Giáo dục trẻ chú ý trong giờ học, tích cực trong mọi hoạt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 </vt:lpstr>
      <vt:lpstr>MỞ RỘNG </vt:lpstr>
      <vt:lpstr>PowerPoint Presentation</vt:lpstr>
      <vt:lpstr>PowerPoint Presentation</vt:lpstr>
      <vt:lpstr>KHỐI NÀO CÓ MẶT TRÒN BAO QUANH TRONG CÁC KHỐI SAU?</vt:lpstr>
      <vt:lpstr>KHỐI NÀO CÓ ĐƯỜNG BAO CONG VÀ 2 MẶT ĐÁY LÀ MẶT PHẲNG?</vt:lpstr>
      <vt:lpstr>KHỐI NÀO CÓ 2 MẶT ĐÁY VÀ XẾP CHỒNG LÊN NHAU ĐƯỢC?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LENOVO</cp:lastModifiedBy>
  <cp:revision>94</cp:revision>
  <dcterms:created xsi:type="dcterms:W3CDTF">2020-04-14T07:04:16Z</dcterms:created>
  <dcterms:modified xsi:type="dcterms:W3CDTF">2025-11-09T15:15:53Z</dcterms:modified>
</cp:coreProperties>
</file>