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41.svg" ContentType="image/svg+xml"/>
  <Override PartName="/ppt/media/image43.svg" ContentType="image/svg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7"/>
  </p:notesMasterIdLst>
  <p:sldIdLst>
    <p:sldId id="256" r:id="rId3"/>
    <p:sldId id="267" r:id="rId4"/>
    <p:sldId id="257" r:id="rId5"/>
    <p:sldId id="258" r:id="rId6"/>
    <p:sldId id="273" r:id="rId7"/>
    <p:sldId id="284" r:id="rId8"/>
    <p:sldId id="286" r:id="rId9"/>
    <p:sldId id="274" r:id="rId10"/>
    <p:sldId id="275" r:id="rId11"/>
    <p:sldId id="276" r:id="rId12"/>
    <p:sldId id="277" r:id="rId13"/>
    <p:sldId id="288" r:id="rId14"/>
    <p:sldId id="278" r:id="rId15"/>
    <p:sldId id="279" r:id="rId16"/>
    <p:sldId id="280" r:id="rId17"/>
    <p:sldId id="281" r:id="rId18"/>
    <p:sldId id="290" r:id="rId19"/>
    <p:sldId id="282" r:id="rId20"/>
    <p:sldId id="270" r:id="rId21"/>
    <p:sldId id="291" r:id="rId22"/>
    <p:sldId id="262" r:id="rId23"/>
    <p:sldId id="283" r:id="rId24"/>
    <p:sldId id="263" r:id="rId25"/>
    <p:sldId id="293" r:id="rId26"/>
  </p:sldIdLst>
  <p:sldSz cx="12192000" cy="6858000"/>
  <p:notesSz cx="6858000" cy="9144000"/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69" d="100"/>
          <a:sy n="69" d="100"/>
        </p:scale>
        <p:origin x="-780" y="-96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0" Type="http://schemas.openxmlformats.org/officeDocument/2006/relationships/tableStyles" Target="tableStyles.xml"/><Relationship Id="rId3" Type="http://schemas.openxmlformats.org/officeDocument/2006/relationships/slide" Target="slides/slide1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notesMaster" Target="notesMasters/notesMaster1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Tiêu đề phụ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vi-VN"/>
          </a:p>
        </p:txBody>
      </p:sp>
      <p:sp>
        <p:nvSpPr>
          <p:cNvPr id="4" name="Chỗ dành sẵn cho Ngày thá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Nội dung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4" name="Chỗ dành sẵn cho Ngày thá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Văn bản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  <a:endParaRPr lang="vi-VN"/>
          </a:p>
        </p:txBody>
      </p:sp>
      <p:sp>
        <p:nvSpPr>
          <p:cNvPr id="4" name="Chỗ dành sẵn cho Ngày thá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Nội dung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4" name="Chỗ dành sẵn cho Nội dung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5" name="Chỗ dành sẵn cho Ngày tháng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Văn bản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  <a:endParaRPr lang="vi-VN"/>
          </a:p>
        </p:txBody>
      </p:sp>
      <p:sp>
        <p:nvSpPr>
          <p:cNvPr id="4" name="Chỗ dành sẵn cho Nội dung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5" name="Chỗ dành sẵn cho Văn bản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  <a:endParaRPr lang="vi-VN"/>
          </a:p>
        </p:txBody>
      </p:sp>
      <p:sp>
        <p:nvSpPr>
          <p:cNvPr id="6" name="Chỗ dành sẵn cho Nội dung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7" name="Chỗ dành sẵn cho Ngày tháng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8" name="Chỗ dành sẵn cho Chân trang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9" name="Chỗ dành sẵn cho Số hiệu Bản chiế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Ngày tháng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4" name="Chỗ dành sẵn cho Chân trang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5" name="Chỗ dành sẵn cho Số hiệu Bản chiế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3" name="Chỗ dành sẵn cho Chân trang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Nội dung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4" name="Chỗ dành sẵn cho Văn bản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  <a:endParaRPr lang="vi-VN"/>
          </a:p>
        </p:txBody>
      </p:sp>
      <p:sp>
        <p:nvSpPr>
          <p:cNvPr id="5" name="Chỗ dành sẵn cho Ngày tháng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Hình ảnh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Chỗ dành sẵn cho Văn bản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  <a:endParaRPr lang="vi-VN"/>
          </a:p>
        </p:txBody>
      </p:sp>
      <p:sp>
        <p:nvSpPr>
          <p:cNvPr id="5" name="Chỗ dành sẵn cho Ngày tháng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Văn bản Dọc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4" name="Chỗ dành sẵn cho Ngày thá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/>
          <p:cNvSpPr>
            <a:spLocks noGrp="1"/>
          </p:cNvSpPr>
          <p:nvPr>
            <p:ph type="title" orient="vert" hasCustomPrompt="1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Văn bản Dọc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4" name="Chỗ dành sẵn cho Ngày thá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ố hiệu Bản chiế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96000" y="394405"/>
            <a:ext cx="10800000" cy="792000"/>
          </a:xfrm>
        </p:spPr>
        <p:txBody>
          <a:bodyPr/>
          <a:lstStyle>
            <a:lvl1pPr algn="ctr"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  <a:endParaRPr 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vi-VN"/>
          </a:p>
        </p:txBody>
      </p:sp>
      <p:sp>
        <p:nvSpPr>
          <p:cNvPr id="3" name="Chỗ dành sẵn cho Văn bản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  <a:endParaRPr lang="vi-VN"/>
          </a:p>
          <a:p>
            <a:pPr lvl="1"/>
            <a:r>
              <a:rPr lang="vi-VN"/>
              <a:t>Mức hai</a:t>
            </a:r>
            <a:endParaRPr lang="vi-VN"/>
          </a:p>
          <a:p>
            <a:pPr lvl="2"/>
            <a:r>
              <a:rPr lang="vi-VN"/>
              <a:t>Mức ba</a:t>
            </a:r>
            <a:endParaRPr lang="vi-VN"/>
          </a:p>
          <a:p>
            <a:pPr lvl="3"/>
            <a:r>
              <a:rPr lang="vi-VN"/>
              <a:t>Mức bốn</a:t>
            </a:r>
            <a:endParaRPr lang="vi-VN"/>
          </a:p>
          <a:p>
            <a:pPr lvl="4"/>
            <a:r>
              <a:rPr lang="vi-VN"/>
              <a:t>Mức năm</a:t>
            </a:r>
            <a:endParaRPr lang="vi-VN"/>
          </a:p>
        </p:txBody>
      </p:sp>
      <p:sp>
        <p:nvSpPr>
          <p:cNvPr id="4" name="Chỗ dành sẵn cho Ngày tháng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663159-D3B7-4703-900D-D56E96881D42}" type="datetimeFigureOut">
              <a:rPr lang="vi-VN" smtClean="0"/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vi-VN"/>
          </a:p>
        </p:txBody>
      </p:sp>
      <p:sp>
        <p:nvSpPr>
          <p:cNvPr id="6" name="Chỗ dành sẵn cho Số hiệu Bản chiế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B3082A-E72A-4ABA-8F34-F2F662C7FD48}" type="slidenum">
              <a:rPr lang="vi-VN" smtClean="0"/>
            </a:fld>
            <a:endParaRPr lang="vi-V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.png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6.png"/><Relationship Id="rId3" Type="http://schemas.microsoft.com/office/2007/relationships/media" Target="../media/media2.mp3"/><Relationship Id="rId2" Type="http://schemas.openxmlformats.org/officeDocument/2006/relationships/audio" Target="../media/media2.mp3"/><Relationship Id="rId1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8.png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20.png"/><Relationship Id="rId8" Type="http://schemas.openxmlformats.org/officeDocument/2006/relationships/image" Target="../media/image19.png"/><Relationship Id="rId7" Type="http://schemas.openxmlformats.org/officeDocument/2006/relationships/image" Target="../media/image18.png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3" Type="http://schemas.openxmlformats.org/officeDocument/2006/relationships/slideLayout" Target="../slideLayouts/slideLayout7.xml"/><Relationship Id="rId12" Type="http://schemas.openxmlformats.org/officeDocument/2006/relationships/image" Target="../media/image23.png"/><Relationship Id="rId11" Type="http://schemas.openxmlformats.org/officeDocument/2006/relationships/image" Target="../media/image22.png"/><Relationship Id="rId10" Type="http://schemas.openxmlformats.org/officeDocument/2006/relationships/image" Target="../media/image21.png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4.png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5.png"/><Relationship Id="rId2" Type="http://schemas.microsoft.com/office/2007/relationships/media" Target="../media/media5.mp4"/><Relationship Id="rId1" Type="http://schemas.openxmlformats.org/officeDocument/2006/relationships/video" Target="../media/media5.mp4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6.png"/><Relationship Id="rId2" Type="http://schemas.microsoft.com/office/2007/relationships/media" Target="../media/media6.mp4"/><Relationship Id="rId1" Type="http://schemas.openxmlformats.org/officeDocument/2006/relationships/video" Target="../media/media6.mp4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7.png"/><Relationship Id="rId2" Type="http://schemas.microsoft.com/office/2007/relationships/media" Target="../media/media7.mp4"/><Relationship Id="rId1" Type="http://schemas.openxmlformats.org/officeDocument/2006/relationships/video" Target="../media/media7.mp4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image" Target="../media/image20.png"/><Relationship Id="rId8" Type="http://schemas.openxmlformats.org/officeDocument/2006/relationships/image" Target="../media/image19.png"/><Relationship Id="rId7" Type="http://schemas.openxmlformats.org/officeDocument/2006/relationships/image" Target="../media/image18.png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3" Type="http://schemas.openxmlformats.org/officeDocument/2006/relationships/slideLayout" Target="../slideLayouts/slideLayout7.xml"/><Relationship Id="rId12" Type="http://schemas.openxmlformats.org/officeDocument/2006/relationships/image" Target="../media/image29.png"/><Relationship Id="rId11" Type="http://schemas.openxmlformats.org/officeDocument/2006/relationships/image" Target="../media/image28.png"/><Relationship Id="rId10" Type="http://schemas.openxmlformats.org/officeDocument/2006/relationships/image" Target="../media/image21.png"/><Relationship Id="rId1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0.png"/><Relationship Id="rId2" Type="http://schemas.microsoft.com/office/2007/relationships/media" Target="../media/media8.mp4"/><Relationship Id="rId1" Type="http://schemas.openxmlformats.org/officeDocument/2006/relationships/video" Target="../media/media8.mp4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1.png"/><Relationship Id="rId2" Type="http://schemas.microsoft.com/office/2007/relationships/media" Target="../media/media9.mp4"/><Relationship Id="rId1" Type="http://schemas.openxmlformats.org/officeDocument/2006/relationships/video" Target="../media/media9.mp4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2.png"/><Relationship Id="rId2" Type="http://schemas.microsoft.com/office/2007/relationships/media" Target="../media/media10.mp4"/><Relationship Id="rId1" Type="http://schemas.openxmlformats.org/officeDocument/2006/relationships/video" Target="../media/media10.mp4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3.png"/><Relationship Id="rId2" Type="http://schemas.microsoft.com/office/2007/relationships/media" Target="../media/media11.mp4"/><Relationship Id="rId1" Type="http://schemas.openxmlformats.org/officeDocument/2006/relationships/video" Target="../media/media11.mp4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microsoft.com/office/2007/relationships/media" Target="../media/media12.mp3"/><Relationship Id="rId4" Type="http://schemas.openxmlformats.org/officeDocument/2006/relationships/audio" Target="../media/media12.mp3"/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8.png"/><Relationship Id="rId2" Type="http://schemas.microsoft.com/office/2007/relationships/media" Target="../media/media13.mp4"/><Relationship Id="rId1" Type="http://schemas.openxmlformats.org/officeDocument/2006/relationships/video" Target="../media/media13.mp4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6.png"/><Relationship Id="rId8" Type="http://schemas.microsoft.com/office/2007/relationships/media" Target="../media/media12.mp3"/><Relationship Id="rId7" Type="http://schemas.openxmlformats.org/officeDocument/2006/relationships/audio" Target="../media/media12.mp3"/><Relationship Id="rId6" Type="http://schemas.openxmlformats.org/officeDocument/2006/relationships/image" Target="../media/image44.png"/><Relationship Id="rId5" Type="http://schemas.openxmlformats.org/officeDocument/2006/relationships/image" Target="../media/image43.svg"/><Relationship Id="rId4" Type="http://schemas.openxmlformats.org/officeDocument/2006/relationships/image" Target="../media/image42.png"/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6.png"/><Relationship Id="rId3" Type="http://schemas.microsoft.com/office/2007/relationships/media" Target="../media/media14.mp4"/><Relationship Id="rId2" Type="http://schemas.openxmlformats.org/officeDocument/2006/relationships/video" Target="../media/media14.mp4"/><Relationship Id="rId1" Type="http://schemas.openxmlformats.org/officeDocument/2006/relationships/image" Target="../media/image45.png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7.png"/><Relationship Id="rId2" Type="http://schemas.microsoft.com/office/2007/relationships/media" Target="../media/media15.mp4"/><Relationship Id="rId1" Type="http://schemas.openxmlformats.org/officeDocument/2006/relationships/video" Target="../media/media15.mp4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audio" Target="../media/audio1.wav"/><Relationship Id="rId6" Type="http://schemas.openxmlformats.org/officeDocument/2006/relationships/image" Target="../media/image44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image" Target="../media/image4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Hình ảnh 5"/>
          <p:cNvPicPr>
            <a:picLocks noChangeAspect="1"/>
          </p:cNvPicPr>
          <p:nvPr/>
        </p:nvPicPr>
        <p:blipFill>
          <a:blip r:embed="rId1"/>
          <a:srcRect t="20000"/>
          <a:stretch>
            <a:fillRect/>
          </a:stretch>
        </p:blipFill>
        <p:spPr>
          <a:xfrm>
            <a:off x="21" y="12"/>
            <a:ext cx="12191979" cy="5694206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êu đề 1"/>
          <p:cNvSpPr>
            <a:spLocks noGrp="1"/>
          </p:cNvSpPr>
          <p:nvPr>
            <p:ph type="ctrTitle"/>
          </p:nvPr>
        </p:nvSpPr>
        <p:spPr>
          <a:xfrm>
            <a:off x="2195565" y="345437"/>
            <a:ext cx="9539215" cy="852260"/>
          </a:xfrm>
        </p:spPr>
        <p:txBody>
          <a:bodyPr anchor="ctr">
            <a:noAutofit/>
          </a:bodyPr>
          <a:lstStyle/>
          <a:p>
            <a:r>
              <a:rPr lang="vi-VN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TRƯỜNG </a:t>
            </a:r>
            <a:r>
              <a:rPr lang="en-US" altLang="vi-VN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MẪU GIÁO HOA SIM</a:t>
            </a:r>
            <a:endParaRPr lang="en-US" altLang="vi-VN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/>
          <p:cNvSpPr txBox="1"/>
          <p:nvPr/>
        </p:nvSpPr>
        <p:spPr>
          <a:xfrm>
            <a:off x="5637125" y="2853732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vi-VN" dirty="0"/>
          </a:p>
        </p:txBody>
      </p:sp>
      <p:sp>
        <p:nvSpPr>
          <p:cNvPr id="8" name="Tiêu đề phụ 7"/>
          <p:cNvSpPr>
            <a:spLocks noGrp="1"/>
          </p:cNvSpPr>
          <p:nvPr>
            <p:ph type="subTitle" idx="1"/>
          </p:nvPr>
        </p:nvSpPr>
        <p:spPr>
          <a:xfrm flipV="1">
            <a:off x="8849032" y="7364360"/>
            <a:ext cx="1818968" cy="737419"/>
          </a:xfrm>
        </p:spPr>
        <p:txBody>
          <a:bodyPr/>
          <a:lstStyle/>
          <a:p>
            <a:endParaRPr lang="vi-VN" dirty="0"/>
          </a:p>
        </p:txBody>
      </p:sp>
      <p:sp>
        <p:nvSpPr>
          <p:cNvPr id="10" name="Hộp Văn bản 9"/>
          <p:cNvSpPr txBox="1"/>
          <p:nvPr/>
        </p:nvSpPr>
        <p:spPr>
          <a:xfrm>
            <a:off x="4211955" y="2167890"/>
            <a:ext cx="6259830" cy="2214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000" b="1" dirty="0" smtClean="0">
                <a:solidFill>
                  <a:srgbClr val="C00000"/>
                </a:solidFill>
                <a:latin typeface="+mj-lt"/>
              </a:rPr>
              <a:t>CHỦ ĐỀ: NƯỚC VÀ HIỆN TƯỢNG TỰ NHIÊN </a:t>
            </a:r>
            <a:endParaRPr lang="vi-V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vi-VN" sz="2000" b="1" dirty="0" smtClean="0">
                <a:solidFill>
                  <a:srgbClr val="C00000"/>
                </a:solidFill>
                <a:latin typeface="+mj-lt"/>
              </a:rPr>
              <a:t>ĐỀ TÀI: LÀM QUEN CHỮ CÁI G, Y</a:t>
            </a:r>
            <a:endParaRPr lang="vi-VN" sz="20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vi-VN" altLang="en-US" sz="2000" b="1" dirty="0" smtClean="0">
                <a:solidFill>
                  <a:srgbClr val="C00000"/>
                </a:solidFill>
                <a:latin typeface="+mj-lt"/>
              </a:rPr>
              <a:t>LỨA TUỔI: 5-6 TUỔI</a:t>
            </a:r>
            <a:endParaRPr lang="vi-VN" altLang="en-US" sz="20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vi-VN" altLang="en-US" sz="2000" b="1" dirty="0" smtClean="0">
                <a:solidFill>
                  <a:srgbClr val="C00000"/>
                </a:solidFill>
                <a:latin typeface="+mj-lt"/>
              </a:rPr>
              <a:t>THỜI GIAN: 30-35 PHÚT</a:t>
            </a:r>
            <a:endParaRPr lang="en-US" altLang="vi-VN" sz="20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vi-VN" sz="2000" b="1" dirty="0" smtClean="0">
                <a:solidFill>
                  <a:srgbClr val="C00000"/>
                </a:solidFill>
                <a:latin typeface="+mj-lt"/>
              </a:rPr>
              <a:t>GIÁO VIÊN: </a:t>
            </a:r>
            <a:r>
              <a:rPr lang="en-US" altLang="vi-VN" sz="2000" b="1" dirty="0" smtClean="0">
                <a:solidFill>
                  <a:srgbClr val="C00000"/>
                </a:solidFill>
                <a:latin typeface="+mj-lt"/>
              </a:rPr>
              <a:t>NÔNG THỊ HIỆU</a:t>
            </a:r>
            <a:endParaRPr lang="en-US" altLang="vi-VN" sz="20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vi-VN" altLang="en-US" sz="2000" b="1" dirty="0" smtClean="0">
                <a:solidFill>
                  <a:srgbClr val="C00000"/>
                </a:solidFill>
                <a:latin typeface="+mj-lt"/>
              </a:rPr>
              <a:t>NGÀY DẠY: 24/4/2026</a:t>
            </a:r>
            <a:endParaRPr lang="vi-VN" sz="2000" b="1" dirty="0" smtClean="0">
              <a:solidFill>
                <a:srgbClr val="C00000"/>
              </a:solidFill>
              <a:latin typeface="+mj-lt"/>
            </a:endParaRPr>
          </a:p>
          <a:p>
            <a:endParaRPr lang="vi-VN" dirty="0">
              <a:latin typeface="+mj-lt"/>
            </a:endParaRPr>
          </a:p>
        </p:txBody>
      </p:sp>
      <p:sp>
        <p:nvSpPr>
          <p:cNvPr id="9" name="Hộp Văn bản 9"/>
          <p:cNvSpPr txBox="1"/>
          <p:nvPr/>
        </p:nvSpPr>
        <p:spPr>
          <a:xfrm>
            <a:off x="4211781" y="1197697"/>
            <a:ext cx="60960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400" b="1" dirty="0" smtClean="0">
                <a:solidFill>
                  <a:srgbClr val="7030A0"/>
                </a:solidFill>
                <a:latin typeface="+mj-lt"/>
              </a:rPr>
              <a:t>LĨNH VỰC PHÁT TRIỂN NGÔN NGỮ</a:t>
            </a:r>
            <a:endParaRPr lang="vi-VN" sz="2400" b="1" dirty="0" smtClean="0">
              <a:solidFill>
                <a:srgbClr val="7030A0"/>
              </a:solidFill>
              <a:latin typeface="+mj-lt"/>
            </a:endParaRPr>
          </a:p>
          <a:p>
            <a:r>
              <a:rPr lang="vi-VN" sz="2400" b="1" dirty="0" smtClean="0">
                <a:solidFill>
                  <a:srgbClr val="7030A0"/>
                </a:solidFill>
                <a:latin typeface="+mj-lt"/>
              </a:rPr>
              <a:t>HOẠT ĐỘNG: LÀM QUEN CHỮ CÁI</a:t>
            </a:r>
            <a:endParaRPr lang="vi-VN" sz="2400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11" name="Freeform 8"/>
          <p:cNvSpPr/>
          <p:nvPr/>
        </p:nvSpPr>
        <p:spPr>
          <a:xfrm rot="976549">
            <a:off x="9984845" y="221670"/>
            <a:ext cx="2050473" cy="1411319"/>
          </a:xfrm>
          <a:custGeom>
            <a:avLst/>
            <a:gdLst/>
            <a:ahLst/>
            <a:cxnLst/>
            <a:rect l="l" t="t" r="r" b="b"/>
            <a:pathLst>
              <a:path w="2658329" h="2112264">
                <a:moveTo>
                  <a:pt x="0" y="0"/>
                </a:moveTo>
                <a:lnTo>
                  <a:pt x="2658329" y="0"/>
                </a:lnTo>
                <a:lnTo>
                  <a:pt x="2658329" y="2112264"/>
                </a:lnTo>
                <a:lnTo>
                  <a:pt x="0" y="21122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 Box 2"/>
          <p:cNvSpPr txBox="1"/>
          <p:nvPr/>
        </p:nvSpPr>
        <p:spPr>
          <a:xfrm>
            <a:off x="12331065" y="521462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25860" y="2862072"/>
            <a:ext cx="7468531" cy="371246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973916"/>
              </a:avLst>
            </a:prstTxWarp>
            <a:spAutoFit/>
          </a:bodyPr>
          <a:lstStyle/>
          <a:p>
            <a:pPr algn="ctr"/>
            <a:r>
              <a:rPr lang="en-US" sz="7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Vui </a:t>
            </a:r>
            <a:r>
              <a:rPr lang="en-US" sz="70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cùng</a:t>
            </a:r>
            <a:r>
              <a:rPr lang="en-US" sz="7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en-US" sz="70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chữ</a:t>
            </a:r>
            <a:r>
              <a:rPr lang="en-US" sz="7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en-US" sz="70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cái</a:t>
            </a:r>
            <a:endParaRPr lang="en-US" sz="7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" name="nhac KHOI DONG TIET HO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6574536"/>
            <a:ext cx="3657600" cy="10566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5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hỗ dành sẵn cho Nội dung 3"/>
          <p:cNvPicPr>
            <a:picLocks noGrp="1" noChangeAspect="1"/>
          </p:cNvPicPr>
          <p:nvPr>
            <p:ph idx="1"/>
          </p:nvPr>
        </p:nvPicPr>
        <p:blipFill>
          <a:blip r:embed="rId1"/>
          <a:srcRect t="8928" b="681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Hộp Văn bản 4"/>
          <p:cNvSpPr txBox="1"/>
          <p:nvPr/>
        </p:nvSpPr>
        <p:spPr>
          <a:xfrm>
            <a:off x="2196625" y="1823858"/>
            <a:ext cx="70497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 err="1">
                <a:solidFill>
                  <a:srgbClr val="FFC000"/>
                </a:solidFill>
                <a:latin typeface="+mj-lt"/>
              </a:rPr>
              <a:t>Trò</a:t>
            </a:r>
            <a:r>
              <a:rPr lang="en-US" sz="5400" dirty="0">
                <a:solidFill>
                  <a:srgbClr val="FFC000"/>
                </a:solidFill>
                <a:latin typeface="+mj-lt"/>
              </a:rPr>
              <a:t> </a:t>
            </a:r>
            <a:r>
              <a:rPr lang="en-US" sz="5400" dirty="0" err="1">
                <a:solidFill>
                  <a:srgbClr val="FFC000"/>
                </a:solidFill>
                <a:latin typeface="+mj-lt"/>
              </a:rPr>
              <a:t>chơi</a:t>
            </a:r>
            <a:r>
              <a:rPr lang="en-US" sz="5400" dirty="0">
                <a:solidFill>
                  <a:srgbClr val="FFC000"/>
                </a:solidFill>
                <a:latin typeface="+mj-lt"/>
              </a:rPr>
              <a:t>: </a:t>
            </a:r>
            <a:r>
              <a:rPr lang="en-US" sz="5400" dirty="0" err="1">
                <a:solidFill>
                  <a:srgbClr val="FFC000"/>
                </a:solidFill>
                <a:latin typeface="+mj-lt"/>
              </a:rPr>
              <a:t>Vòng</a:t>
            </a:r>
            <a:r>
              <a:rPr lang="en-US" sz="5400" dirty="0">
                <a:solidFill>
                  <a:srgbClr val="FFC000"/>
                </a:solidFill>
                <a:latin typeface="+mj-lt"/>
              </a:rPr>
              <a:t> quay </a:t>
            </a:r>
            <a:r>
              <a:rPr lang="en-US" sz="5400" dirty="0" err="1">
                <a:solidFill>
                  <a:srgbClr val="FFC000"/>
                </a:solidFill>
                <a:latin typeface="+mj-lt"/>
              </a:rPr>
              <a:t>chữ</a:t>
            </a:r>
            <a:r>
              <a:rPr lang="en-US" sz="5400" dirty="0">
                <a:solidFill>
                  <a:srgbClr val="FFC000"/>
                </a:solidFill>
                <a:latin typeface="+mj-lt"/>
              </a:rPr>
              <a:t> </a:t>
            </a:r>
            <a:r>
              <a:rPr lang="en-US" sz="5400" dirty="0" err="1">
                <a:solidFill>
                  <a:srgbClr val="FFC000"/>
                </a:solidFill>
                <a:latin typeface="+mj-lt"/>
              </a:rPr>
              <a:t>cái</a:t>
            </a:r>
            <a:endParaRPr lang="vi-VN" sz="5400" dirty="0">
              <a:solidFill>
                <a:srgbClr val="FFC000"/>
              </a:solidFill>
              <a:latin typeface="+mj-lt"/>
            </a:endParaRPr>
          </a:p>
        </p:txBody>
      </p:sp>
      <p:pic>
        <p:nvPicPr>
          <p:cNvPr id="3" name="nhạc-TC-Vòng-qay-chữ-cái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6398" y="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54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hỗ dành sẵn cho Nội dung 3"/>
          <p:cNvPicPr>
            <a:picLocks noGrp="1" noChangeAspect="1"/>
          </p:cNvPicPr>
          <p:nvPr>
            <p:ph idx="1"/>
          </p:nvPr>
        </p:nvPicPr>
        <p:blipFill>
          <a:blip r:embed="rId1"/>
          <a:srcRect t="10850" b="18838"/>
          <a:stretch>
            <a:fillRect/>
          </a:stretch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5" name="Hộp Văn bản 4"/>
          <p:cNvSpPr txBox="1"/>
          <p:nvPr/>
        </p:nvSpPr>
        <p:spPr>
          <a:xfrm>
            <a:off x="2235640" y="2790510"/>
            <a:ext cx="68328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Khám</a:t>
            </a:r>
            <a:r>
              <a:rPr lang="en-US" sz="5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phá</a:t>
            </a:r>
            <a:r>
              <a:rPr lang="en-US" sz="5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chữ</a:t>
            </a:r>
            <a:r>
              <a:rPr lang="en-US" sz="5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5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đáng</a:t>
            </a:r>
            <a:r>
              <a:rPr lang="en-US" sz="5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yêu</a:t>
            </a:r>
            <a:endParaRPr lang="vi-VN" sz="5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TÀU HOẢ CHUẨN.mp4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7000058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Freeform 2"/>
          <p:cNvSpPr/>
          <p:nvPr/>
        </p:nvSpPr>
        <p:spPr>
          <a:xfrm>
            <a:off x="0" y="28348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38888" b="-38888"/>
            </a:stretch>
          </a:blipFill>
        </p:spPr>
      </p:sp>
      <p:sp>
        <p:nvSpPr>
          <p:cNvPr id="5" name="Freeform 19"/>
          <p:cNvSpPr/>
          <p:nvPr/>
        </p:nvSpPr>
        <p:spPr>
          <a:xfrm rot="19229546">
            <a:off x="329007" y="-96781"/>
            <a:ext cx="3585411" cy="2724912"/>
          </a:xfrm>
          <a:custGeom>
            <a:avLst/>
            <a:gdLst/>
            <a:ahLst/>
            <a:cxnLst/>
            <a:rect l="l" t="t" r="r" b="b"/>
            <a:pathLst>
              <a:path w="3585411" h="2724912">
                <a:moveTo>
                  <a:pt x="0" y="0"/>
                </a:moveTo>
                <a:lnTo>
                  <a:pt x="3585410" y="0"/>
                </a:lnTo>
                <a:lnTo>
                  <a:pt x="3585410" y="2724912"/>
                </a:lnTo>
                <a:lnTo>
                  <a:pt x="0" y="27249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Freeform 2"/>
          <p:cNvSpPr/>
          <p:nvPr/>
        </p:nvSpPr>
        <p:spPr>
          <a:xfrm>
            <a:off x="2700787" y="1899253"/>
            <a:ext cx="4854331" cy="4757244"/>
          </a:xfrm>
          <a:custGeom>
            <a:avLst/>
            <a:gdLst/>
            <a:ahLst/>
            <a:cxnLst/>
            <a:rect l="l" t="t" r="r" b="b"/>
            <a:pathLst>
              <a:path w="4854331" h="4757244">
                <a:moveTo>
                  <a:pt x="0" y="0"/>
                </a:moveTo>
                <a:lnTo>
                  <a:pt x="4854331" y="0"/>
                </a:lnTo>
                <a:lnTo>
                  <a:pt x="4854331" y="4757244"/>
                </a:lnTo>
                <a:lnTo>
                  <a:pt x="0" y="475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4"/>
          <p:cNvSpPr/>
          <p:nvPr/>
        </p:nvSpPr>
        <p:spPr>
          <a:xfrm>
            <a:off x="7837030" y="2753260"/>
            <a:ext cx="3854446" cy="3903237"/>
          </a:xfrm>
          <a:custGeom>
            <a:avLst/>
            <a:gdLst/>
            <a:ahLst/>
            <a:cxnLst/>
            <a:rect l="l" t="t" r="r" b="b"/>
            <a:pathLst>
              <a:path w="3854446" h="3903237">
                <a:moveTo>
                  <a:pt x="0" y="0"/>
                </a:moveTo>
                <a:lnTo>
                  <a:pt x="3854446" y="0"/>
                </a:lnTo>
                <a:lnTo>
                  <a:pt x="3854446" y="3903236"/>
                </a:lnTo>
                <a:lnTo>
                  <a:pt x="0" y="39032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Rounded Rectangle 7"/>
          <p:cNvSpPr/>
          <p:nvPr/>
        </p:nvSpPr>
        <p:spPr>
          <a:xfrm>
            <a:off x="6096000" y="706582"/>
            <a:ext cx="4364182" cy="9144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vi-VN" sz="2800" b="1" dirty="0" smtClean="0">
                <a:solidFill>
                  <a:srgbClr val="FF0000"/>
                </a:solidFill>
              </a:rPr>
              <a:t>HỘP QUÀ BÍ ẨN</a:t>
            </a:r>
            <a:endParaRPr lang="vi-VN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5456836" y="-243641"/>
            <a:ext cx="1278329" cy="715864"/>
          </a:xfrm>
          <a:custGeom>
            <a:avLst/>
            <a:gdLst/>
            <a:ahLst/>
            <a:cxnLst/>
            <a:rect l="l" t="t" r="r" b="b"/>
            <a:pathLst>
              <a:path w="1917493" h="1073796">
                <a:moveTo>
                  <a:pt x="0" y="0"/>
                </a:moveTo>
                <a:lnTo>
                  <a:pt x="1917492" y="0"/>
                </a:lnTo>
                <a:lnTo>
                  <a:pt x="1917492" y="1073797"/>
                </a:lnTo>
                <a:lnTo>
                  <a:pt x="0" y="10737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-471109" y="5043907"/>
            <a:ext cx="12981581" cy="2150075"/>
          </a:xfrm>
          <a:custGeom>
            <a:avLst/>
            <a:gdLst/>
            <a:ahLst/>
            <a:cxnLst/>
            <a:rect l="l" t="t" r="r" b="b"/>
            <a:pathLst>
              <a:path w="19472372" h="3225112">
                <a:moveTo>
                  <a:pt x="19472372" y="0"/>
                </a:moveTo>
                <a:lnTo>
                  <a:pt x="0" y="0"/>
                </a:lnTo>
                <a:lnTo>
                  <a:pt x="0" y="3225111"/>
                </a:lnTo>
                <a:lnTo>
                  <a:pt x="19472372" y="3225111"/>
                </a:lnTo>
                <a:lnTo>
                  <a:pt x="19472372" y="0"/>
                </a:lnTo>
                <a:close/>
              </a:path>
            </a:pathLst>
          </a:custGeom>
          <a:blipFill>
            <a:blip r:embed="rId3"/>
            <a:stretch>
              <a:fillRect b="-99999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17310" y="888577"/>
            <a:ext cx="9204745" cy="4877069"/>
          </a:xfrm>
          <a:custGeom>
            <a:avLst/>
            <a:gdLst/>
            <a:ahLst/>
            <a:cxnLst/>
            <a:rect l="l" t="t" r="r" b="b"/>
            <a:pathLst>
              <a:path w="13807118" h="7315604">
                <a:moveTo>
                  <a:pt x="0" y="0"/>
                </a:moveTo>
                <a:lnTo>
                  <a:pt x="13807118" y="0"/>
                </a:lnTo>
                <a:lnTo>
                  <a:pt x="13807118" y="7315604"/>
                </a:lnTo>
                <a:lnTo>
                  <a:pt x="0" y="73156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6398" t="-59104" r="-8011" b="-75995"/>
            </a:stretch>
          </a:blipFill>
          <a:ln w="38100" cap="sq">
            <a:solidFill>
              <a:srgbClr val="4E4845"/>
            </a:solidFill>
            <a:prstDash val="solid"/>
            <a:miter/>
          </a:ln>
        </p:spPr>
      </p:sp>
      <p:sp>
        <p:nvSpPr>
          <p:cNvPr id="6" name="Freeform 6"/>
          <p:cNvSpPr/>
          <p:nvPr/>
        </p:nvSpPr>
        <p:spPr>
          <a:xfrm>
            <a:off x="10979911" y="1563457"/>
            <a:ext cx="1397487" cy="862948"/>
          </a:xfrm>
          <a:custGeom>
            <a:avLst/>
            <a:gdLst/>
            <a:ahLst/>
            <a:cxnLst/>
            <a:rect l="l" t="t" r="r" b="b"/>
            <a:pathLst>
              <a:path w="2096230" h="1294422">
                <a:moveTo>
                  <a:pt x="0" y="0"/>
                </a:moveTo>
                <a:lnTo>
                  <a:pt x="2096229" y="0"/>
                </a:lnTo>
                <a:lnTo>
                  <a:pt x="2096229" y="1294422"/>
                </a:lnTo>
                <a:lnTo>
                  <a:pt x="0" y="129442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-244842" y="376826"/>
            <a:ext cx="1346137" cy="918739"/>
          </a:xfrm>
          <a:custGeom>
            <a:avLst/>
            <a:gdLst/>
            <a:ahLst/>
            <a:cxnLst/>
            <a:rect l="l" t="t" r="r" b="b"/>
            <a:pathLst>
              <a:path w="2019206" h="1378108">
                <a:moveTo>
                  <a:pt x="0" y="0"/>
                </a:moveTo>
                <a:lnTo>
                  <a:pt x="2019206" y="0"/>
                </a:lnTo>
                <a:lnTo>
                  <a:pt x="2019206" y="1378108"/>
                </a:lnTo>
                <a:lnTo>
                  <a:pt x="0" y="13781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9000493" y="4936153"/>
            <a:ext cx="507080" cy="945604"/>
          </a:xfrm>
          <a:custGeom>
            <a:avLst/>
            <a:gdLst/>
            <a:ahLst/>
            <a:cxnLst/>
            <a:rect l="l" t="t" r="r" b="b"/>
            <a:pathLst>
              <a:path w="760620" h="1418406">
                <a:moveTo>
                  <a:pt x="0" y="0"/>
                </a:moveTo>
                <a:lnTo>
                  <a:pt x="760620" y="0"/>
                </a:lnTo>
                <a:lnTo>
                  <a:pt x="760620" y="1418406"/>
                </a:lnTo>
                <a:lnTo>
                  <a:pt x="0" y="141840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-376988">
            <a:off x="7764458" y="4958853"/>
            <a:ext cx="471981" cy="1041136"/>
          </a:xfrm>
          <a:custGeom>
            <a:avLst/>
            <a:gdLst/>
            <a:ahLst/>
            <a:cxnLst/>
            <a:rect l="l" t="t" r="r" b="b"/>
            <a:pathLst>
              <a:path w="707972" h="1561704">
                <a:moveTo>
                  <a:pt x="0" y="0"/>
                </a:moveTo>
                <a:lnTo>
                  <a:pt x="707972" y="0"/>
                </a:lnTo>
                <a:lnTo>
                  <a:pt x="707972" y="1561703"/>
                </a:lnTo>
                <a:lnTo>
                  <a:pt x="0" y="156170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507145">
            <a:off x="5054525" y="583748"/>
            <a:ext cx="1930315" cy="609658"/>
          </a:xfrm>
          <a:custGeom>
            <a:avLst/>
            <a:gdLst/>
            <a:ahLst/>
            <a:cxnLst/>
            <a:rect l="l" t="t" r="r" b="b"/>
            <a:pathLst>
              <a:path w="2895473" h="914487">
                <a:moveTo>
                  <a:pt x="0" y="0"/>
                </a:moveTo>
                <a:lnTo>
                  <a:pt x="2895474" y="0"/>
                </a:lnTo>
                <a:lnTo>
                  <a:pt x="2895474" y="914487"/>
                </a:lnTo>
                <a:lnTo>
                  <a:pt x="0" y="91448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927435" y="1671006"/>
            <a:ext cx="2014284" cy="4501194"/>
          </a:xfrm>
          <a:custGeom>
            <a:avLst/>
            <a:gdLst/>
            <a:ahLst/>
            <a:cxnLst/>
            <a:rect l="l" t="t" r="r" b="b"/>
            <a:pathLst>
              <a:path w="3021426" h="6751791">
                <a:moveTo>
                  <a:pt x="0" y="0"/>
                </a:moveTo>
                <a:lnTo>
                  <a:pt x="3021426" y="0"/>
                </a:lnTo>
                <a:lnTo>
                  <a:pt x="3021426" y="6751791"/>
                </a:lnTo>
                <a:lnTo>
                  <a:pt x="0" y="675179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0041902" y="4583552"/>
            <a:ext cx="1160305" cy="1439138"/>
          </a:xfrm>
          <a:custGeom>
            <a:avLst/>
            <a:gdLst/>
            <a:ahLst/>
            <a:cxnLst/>
            <a:rect l="l" t="t" r="r" b="b"/>
            <a:pathLst>
              <a:path w="1740457" h="2158707">
                <a:moveTo>
                  <a:pt x="0" y="0"/>
                </a:moveTo>
                <a:lnTo>
                  <a:pt x="1740458" y="0"/>
                </a:lnTo>
                <a:lnTo>
                  <a:pt x="1740458" y="2158707"/>
                </a:lnTo>
                <a:lnTo>
                  <a:pt x="0" y="215870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3094608" y="2044338"/>
            <a:ext cx="6446537" cy="8127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solidFill>
                  <a:srgbClr val="00B050"/>
                </a:solidFill>
                <a:latin typeface="Times New Roman" panose="02020603050405020304" pitchFamily="18" charset="0"/>
                <a:ea typeface="Balmy"/>
                <a:cs typeface="Times New Roman" panose="02020603050405020304" pitchFamily="18" charset="0"/>
                <a:sym typeface="Balmy"/>
              </a:rPr>
              <a:t>“LÀM QUEN VỚI CHỮ G”</a:t>
            </a:r>
            <a:endParaRPr lang="en-US" sz="4000" b="1" dirty="0">
              <a:solidFill>
                <a:srgbClr val="00B050"/>
              </a:solidFill>
              <a:latin typeface="Times New Roman" panose="02020603050405020304" pitchFamily="18" charset="0"/>
              <a:ea typeface="Balmy"/>
              <a:cs typeface="Times New Roman" panose="02020603050405020304" pitchFamily="18" charset="0"/>
              <a:sym typeface="Balmy"/>
            </a:endParaRPr>
          </a:p>
        </p:txBody>
      </p:sp>
      <p:sp>
        <p:nvSpPr>
          <p:cNvPr id="14" name="Freeform 7"/>
          <p:cNvSpPr/>
          <p:nvPr/>
        </p:nvSpPr>
        <p:spPr>
          <a:xfrm>
            <a:off x="5006611" y="3120707"/>
            <a:ext cx="2178777" cy="2644939"/>
          </a:xfrm>
          <a:custGeom>
            <a:avLst/>
            <a:gdLst/>
            <a:ahLst/>
            <a:cxnLst/>
            <a:rect l="l" t="t" r="r" b="b"/>
            <a:pathLst>
              <a:path w="2878128" h="3660577">
                <a:moveTo>
                  <a:pt x="0" y="0"/>
                </a:moveTo>
                <a:lnTo>
                  <a:pt x="2878128" y="0"/>
                </a:lnTo>
                <a:lnTo>
                  <a:pt x="2878128" y="3660577"/>
                </a:lnTo>
                <a:lnTo>
                  <a:pt x="0" y="366057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hữ g chào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hữ g phát âm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ấu tạo chữ g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ác kiểu chữ g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5456836" y="-243641"/>
            <a:ext cx="1278329" cy="715864"/>
          </a:xfrm>
          <a:custGeom>
            <a:avLst/>
            <a:gdLst/>
            <a:ahLst/>
            <a:cxnLst/>
            <a:rect l="l" t="t" r="r" b="b"/>
            <a:pathLst>
              <a:path w="1917493" h="1073796">
                <a:moveTo>
                  <a:pt x="0" y="0"/>
                </a:moveTo>
                <a:lnTo>
                  <a:pt x="1917492" y="0"/>
                </a:lnTo>
                <a:lnTo>
                  <a:pt x="1917492" y="1073797"/>
                </a:lnTo>
                <a:lnTo>
                  <a:pt x="0" y="10737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-471109" y="5043907"/>
            <a:ext cx="12981581" cy="2150075"/>
          </a:xfrm>
          <a:custGeom>
            <a:avLst/>
            <a:gdLst/>
            <a:ahLst/>
            <a:cxnLst/>
            <a:rect l="l" t="t" r="r" b="b"/>
            <a:pathLst>
              <a:path w="19472372" h="3225112">
                <a:moveTo>
                  <a:pt x="19472372" y="0"/>
                </a:moveTo>
                <a:lnTo>
                  <a:pt x="0" y="0"/>
                </a:lnTo>
                <a:lnTo>
                  <a:pt x="0" y="3225111"/>
                </a:lnTo>
                <a:lnTo>
                  <a:pt x="19472372" y="3225111"/>
                </a:lnTo>
                <a:lnTo>
                  <a:pt x="19472372" y="0"/>
                </a:lnTo>
                <a:close/>
              </a:path>
            </a:pathLst>
          </a:custGeom>
          <a:blipFill>
            <a:blip r:embed="rId3"/>
            <a:stretch>
              <a:fillRect b="-99999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17310" y="888577"/>
            <a:ext cx="9204745" cy="4877069"/>
          </a:xfrm>
          <a:custGeom>
            <a:avLst/>
            <a:gdLst/>
            <a:ahLst/>
            <a:cxnLst/>
            <a:rect l="l" t="t" r="r" b="b"/>
            <a:pathLst>
              <a:path w="13807118" h="7315604">
                <a:moveTo>
                  <a:pt x="0" y="0"/>
                </a:moveTo>
                <a:lnTo>
                  <a:pt x="13807118" y="0"/>
                </a:lnTo>
                <a:lnTo>
                  <a:pt x="13807118" y="7315604"/>
                </a:lnTo>
                <a:lnTo>
                  <a:pt x="0" y="73156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6398" t="-59104" r="-8011" b="-75995"/>
            </a:stretch>
          </a:blipFill>
          <a:ln w="38100" cap="sq">
            <a:solidFill>
              <a:srgbClr val="4E4845"/>
            </a:solidFill>
            <a:prstDash val="solid"/>
            <a:miter/>
          </a:ln>
        </p:spPr>
      </p:sp>
      <p:sp>
        <p:nvSpPr>
          <p:cNvPr id="6" name="Freeform 6"/>
          <p:cNvSpPr/>
          <p:nvPr/>
        </p:nvSpPr>
        <p:spPr>
          <a:xfrm>
            <a:off x="10979911" y="1563457"/>
            <a:ext cx="1397487" cy="862948"/>
          </a:xfrm>
          <a:custGeom>
            <a:avLst/>
            <a:gdLst/>
            <a:ahLst/>
            <a:cxnLst/>
            <a:rect l="l" t="t" r="r" b="b"/>
            <a:pathLst>
              <a:path w="2096230" h="1294422">
                <a:moveTo>
                  <a:pt x="0" y="0"/>
                </a:moveTo>
                <a:lnTo>
                  <a:pt x="2096229" y="0"/>
                </a:lnTo>
                <a:lnTo>
                  <a:pt x="2096229" y="1294422"/>
                </a:lnTo>
                <a:lnTo>
                  <a:pt x="0" y="129442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-244842" y="376826"/>
            <a:ext cx="1346137" cy="918739"/>
          </a:xfrm>
          <a:custGeom>
            <a:avLst/>
            <a:gdLst/>
            <a:ahLst/>
            <a:cxnLst/>
            <a:rect l="l" t="t" r="r" b="b"/>
            <a:pathLst>
              <a:path w="2019206" h="1378108">
                <a:moveTo>
                  <a:pt x="0" y="0"/>
                </a:moveTo>
                <a:lnTo>
                  <a:pt x="2019206" y="0"/>
                </a:lnTo>
                <a:lnTo>
                  <a:pt x="2019206" y="1378108"/>
                </a:lnTo>
                <a:lnTo>
                  <a:pt x="0" y="13781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9140685" y="1571536"/>
            <a:ext cx="507080" cy="945604"/>
          </a:xfrm>
          <a:custGeom>
            <a:avLst/>
            <a:gdLst/>
            <a:ahLst/>
            <a:cxnLst/>
            <a:rect l="l" t="t" r="r" b="b"/>
            <a:pathLst>
              <a:path w="760620" h="1418406">
                <a:moveTo>
                  <a:pt x="0" y="0"/>
                </a:moveTo>
                <a:lnTo>
                  <a:pt x="760620" y="0"/>
                </a:lnTo>
                <a:lnTo>
                  <a:pt x="760620" y="1418406"/>
                </a:lnTo>
                <a:lnTo>
                  <a:pt x="0" y="141840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-376988">
            <a:off x="2858617" y="4701809"/>
            <a:ext cx="471981" cy="1041136"/>
          </a:xfrm>
          <a:custGeom>
            <a:avLst/>
            <a:gdLst/>
            <a:ahLst/>
            <a:cxnLst/>
            <a:rect l="l" t="t" r="r" b="b"/>
            <a:pathLst>
              <a:path w="707972" h="1561704">
                <a:moveTo>
                  <a:pt x="0" y="0"/>
                </a:moveTo>
                <a:lnTo>
                  <a:pt x="707972" y="0"/>
                </a:lnTo>
                <a:lnTo>
                  <a:pt x="707972" y="1561703"/>
                </a:lnTo>
                <a:lnTo>
                  <a:pt x="0" y="156170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507145">
            <a:off x="5054525" y="583748"/>
            <a:ext cx="1930315" cy="609658"/>
          </a:xfrm>
          <a:custGeom>
            <a:avLst/>
            <a:gdLst/>
            <a:ahLst/>
            <a:cxnLst/>
            <a:rect l="l" t="t" r="r" b="b"/>
            <a:pathLst>
              <a:path w="2895473" h="914487">
                <a:moveTo>
                  <a:pt x="0" y="0"/>
                </a:moveTo>
                <a:lnTo>
                  <a:pt x="2895474" y="0"/>
                </a:lnTo>
                <a:lnTo>
                  <a:pt x="2895474" y="914487"/>
                </a:lnTo>
                <a:lnTo>
                  <a:pt x="0" y="91448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927435" y="1671006"/>
            <a:ext cx="2014284" cy="4501194"/>
          </a:xfrm>
          <a:custGeom>
            <a:avLst/>
            <a:gdLst/>
            <a:ahLst/>
            <a:cxnLst/>
            <a:rect l="l" t="t" r="r" b="b"/>
            <a:pathLst>
              <a:path w="3021426" h="6751791">
                <a:moveTo>
                  <a:pt x="0" y="0"/>
                </a:moveTo>
                <a:lnTo>
                  <a:pt x="3021426" y="0"/>
                </a:lnTo>
                <a:lnTo>
                  <a:pt x="3021426" y="6751791"/>
                </a:lnTo>
                <a:lnTo>
                  <a:pt x="0" y="675179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3094608" y="2044338"/>
            <a:ext cx="6446537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solidFill>
                  <a:srgbClr val="00B050"/>
                </a:solidFill>
                <a:latin typeface="Times New Roman" panose="02020603050405020304" pitchFamily="18" charset="0"/>
                <a:ea typeface="Balmy"/>
                <a:cs typeface="Times New Roman" panose="02020603050405020304" pitchFamily="18" charset="0"/>
                <a:sym typeface="Balmy"/>
              </a:rPr>
              <a:t>“LÀM QUEN VỚI CHỮ Y”</a:t>
            </a:r>
            <a:endParaRPr lang="en-US" sz="4000" b="1" dirty="0">
              <a:solidFill>
                <a:srgbClr val="00B050"/>
              </a:solidFill>
              <a:latin typeface="Times New Roman" panose="02020603050405020304" pitchFamily="18" charset="0"/>
              <a:ea typeface="Balmy"/>
              <a:cs typeface="Times New Roman" panose="02020603050405020304" pitchFamily="18" charset="0"/>
              <a:sym typeface="Balmy"/>
            </a:endParaRPr>
          </a:p>
        </p:txBody>
      </p:sp>
      <p:sp>
        <p:nvSpPr>
          <p:cNvPr id="15" name="Freeform 9"/>
          <p:cNvSpPr/>
          <p:nvPr/>
        </p:nvSpPr>
        <p:spPr>
          <a:xfrm>
            <a:off x="3384298" y="3466387"/>
            <a:ext cx="1838641" cy="2425441"/>
          </a:xfrm>
          <a:custGeom>
            <a:avLst/>
            <a:gdLst/>
            <a:ahLst/>
            <a:cxnLst/>
            <a:rect l="l" t="t" r="r" b="b"/>
            <a:pathLst>
              <a:path w="1838641" h="2425441">
                <a:moveTo>
                  <a:pt x="0" y="0"/>
                </a:moveTo>
                <a:lnTo>
                  <a:pt x="1838641" y="0"/>
                </a:lnTo>
                <a:lnTo>
                  <a:pt x="1838641" y="2425442"/>
                </a:lnTo>
                <a:lnTo>
                  <a:pt x="0" y="242544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6" name="Freeform 3"/>
          <p:cNvSpPr/>
          <p:nvPr/>
        </p:nvSpPr>
        <p:spPr>
          <a:xfrm>
            <a:off x="5729545" y="3364945"/>
            <a:ext cx="4670837" cy="2462828"/>
          </a:xfrm>
          <a:custGeom>
            <a:avLst/>
            <a:gdLst/>
            <a:ahLst/>
            <a:cxnLst/>
            <a:rect l="l" t="t" r="r" b="b"/>
            <a:pathLst>
              <a:path w="5889338" h="2745904">
                <a:moveTo>
                  <a:pt x="0" y="0"/>
                </a:moveTo>
                <a:lnTo>
                  <a:pt x="5889338" y="0"/>
                </a:lnTo>
                <a:lnTo>
                  <a:pt x="5889338" y="2745904"/>
                </a:lnTo>
                <a:lnTo>
                  <a:pt x="0" y="2745904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hữ y chào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ác kiểu chữ y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-1" y="0"/>
            <a:ext cx="12300857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âu đố 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âu đó 2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-12192" y="1"/>
            <a:ext cx="12192000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335504" y="-164587"/>
            <a:ext cx="3504407" cy="3210913"/>
          </a:xfrm>
          <a:custGeom>
            <a:avLst/>
            <a:gdLst/>
            <a:ahLst/>
            <a:cxnLst/>
            <a:rect l="l" t="t" r="r" b="b"/>
            <a:pathLst>
              <a:path w="5256610" h="4816369">
                <a:moveTo>
                  <a:pt x="5256610" y="0"/>
                </a:moveTo>
                <a:lnTo>
                  <a:pt x="0" y="0"/>
                </a:lnTo>
                <a:lnTo>
                  <a:pt x="0" y="4816369"/>
                </a:lnTo>
                <a:lnTo>
                  <a:pt x="5256610" y="4816369"/>
                </a:lnTo>
                <a:lnTo>
                  <a:pt x="5256610" y="0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836341" y="-164587"/>
            <a:ext cx="3504407" cy="3210913"/>
          </a:xfrm>
          <a:custGeom>
            <a:avLst/>
            <a:gdLst/>
            <a:ahLst/>
            <a:cxnLst/>
            <a:rect l="l" t="t" r="r" b="b"/>
            <a:pathLst>
              <a:path w="5256610" h="4816369">
                <a:moveTo>
                  <a:pt x="0" y="0"/>
                </a:moveTo>
                <a:lnTo>
                  <a:pt x="5256609" y="0"/>
                </a:lnTo>
                <a:lnTo>
                  <a:pt x="5256609" y="4816369"/>
                </a:lnTo>
                <a:lnTo>
                  <a:pt x="0" y="4816369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85801" y="2722308"/>
            <a:ext cx="4879031" cy="4767221"/>
          </a:xfrm>
          <a:custGeom>
            <a:avLst/>
            <a:gdLst/>
            <a:ahLst/>
            <a:cxnLst/>
            <a:rect l="l" t="t" r="r" b="b"/>
            <a:pathLst>
              <a:path w="7318547" h="7150831">
                <a:moveTo>
                  <a:pt x="0" y="0"/>
                </a:moveTo>
                <a:lnTo>
                  <a:pt x="7318547" y="0"/>
                </a:lnTo>
                <a:lnTo>
                  <a:pt x="7318547" y="7150831"/>
                </a:lnTo>
                <a:lnTo>
                  <a:pt x="0" y="71508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>
            <a:off x="6896846" y="2579064"/>
            <a:ext cx="4211877" cy="4745777"/>
          </a:xfrm>
          <a:custGeom>
            <a:avLst/>
            <a:gdLst/>
            <a:ahLst/>
            <a:cxnLst/>
            <a:rect l="l" t="t" r="r" b="b"/>
            <a:pathLst>
              <a:path w="6317816" h="7118666">
                <a:moveTo>
                  <a:pt x="6317816" y="0"/>
                </a:moveTo>
                <a:lnTo>
                  <a:pt x="0" y="0"/>
                </a:lnTo>
                <a:lnTo>
                  <a:pt x="0" y="7118666"/>
                </a:lnTo>
                <a:lnTo>
                  <a:pt x="6317816" y="7118666"/>
                </a:lnTo>
                <a:lnTo>
                  <a:pt x="6317816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451148" y="1479673"/>
            <a:ext cx="9102948" cy="674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4000" b="1" dirty="0" smtClean="0">
                <a:solidFill>
                  <a:srgbClr val="00B050"/>
                </a:solidFill>
                <a:latin typeface="Times New Roman" panose="02020603050405020304" pitchFamily="18" charset="0"/>
                <a:ea typeface="Peace Sans"/>
                <a:cs typeface="Times New Roman" panose="02020603050405020304" pitchFamily="18" charset="0"/>
                <a:sym typeface="Peace Sans"/>
              </a:rPr>
              <a:t>SO SÁNH CHỮ CÁI</a:t>
            </a:r>
            <a:endParaRPr lang="en-US" sz="4000" b="1" dirty="0">
              <a:solidFill>
                <a:srgbClr val="00B050"/>
              </a:solidFill>
              <a:latin typeface="Times New Roman" panose="02020603050405020304" pitchFamily="18" charset="0"/>
              <a:ea typeface="Peace Sans"/>
              <a:cs typeface="Times New Roman" panose="02020603050405020304" pitchFamily="18" charset="0"/>
              <a:sym typeface="Peace Sans"/>
            </a:endParaRPr>
          </a:p>
        </p:txBody>
      </p:sp>
      <p:pic>
        <p:nvPicPr>
          <p:cNvPr id="8" name="Nhạc vui nhộn Trò chơi 1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39944" y="64516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0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so sánh chữ g và y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Chỗ dành sẵn cho Nội dung 3"/>
          <p:cNvPicPr>
            <a:picLocks noGrp="1" noChangeAspect="1"/>
          </p:cNvPicPr>
          <p:nvPr>
            <p:ph idx="1"/>
          </p:nvPr>
        </p:nvPicPr>
        <p:blipFill>
          <a:blip r:embed="rId1"/>
          <a:srcRect t="10850" b="18838"/>
          <a:stretch>
            <a:fillRect/>
          </a:stretch>
        </p:blipFill>
        <p:spPr>
          <a:xfrm>
            <a:off x="20" y="10"/>
            <a:ext cx="13203362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5" name="Hộp Văn bản 4"/>
          <p:cNvSpPr txBox="1"/>
          <p:nvPr/>
        </p:nvSpPr>
        <p:spPr>
          <a:xfrm>
            <a:off x="2299855" y="2759516"/>
            <a:ext cx="7592289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5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TRÒ</a:t>
            </a:r>
            <a:r>
              <a:rPr kumimoji="0" lang="en-US" sz="5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CHƠI CHỮ CÁI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15"/>
          <p:cNvSpPr/>
          <p:nvPr/>
        </p:nvSpPr>
        <p:spPr>
          <a:xfrm>
            <a:off x="0" y="0"/>
            <a:ext cx="12385964" cy="6968836"/>
          </a:xfrm>
          <a:custGeom>
            <a:avLst/>
            <a:gdLst/>
            <a:ahLst/>
            <a:cxnLst/>
            <a:rect l="l" t="t" r="r" b="b"/>
            <a:pathLst>
              <a:path w="1766151" h="953722">
                <a:moveTo>
                  <a:pt x="0" y="0"/>
                </a:moveTo>
                <a:lnTo>
                  <a:pt x="1766151" y="0"/>
                </a:lnTo>
                <a:lnTo>
                  <a:pt x="1766151" y="953722"/>
                </a:lnTo>
                <a:lnTo>
                  <a:pt x="0" y="953722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</p:spPr>
      </p:sp>
      <p:sp>
        <p:nvSpPr>
          <p:cNvPr id="7" name="Freeform 12"/>
          <p:cNvSpPr/>
          <p:nvPr/>
        </p:nvSpPr>
        <p:spPr>
          <a:xfrm rot="20921679">
            <a:off x="476113" y="328871"/>
            <a:ext cx="3555560" cy="2024542"/>
          </a:xfrm>
          <a:custGeom>
            <a:avLst/>
            <a:gdLst/>
            <a:ahLst/>
            <a:cxnLst/>
            <a:rect l="l" t="t" r="r" b="b"/>
            <a:pathLst>
              <a:path w="1891220" h="2209800">
                <a:moveTo>
                  <a:pt x="0" y="0"/>
                </a:moveTo>
                <a:lnTo>
                  <a:pt x="1891220" y="0"/>
                </a:lnTo>
                <a:lnTo>
                  <a:pt x="1891220" y="2209800"/>
                </a:lnTo>
                <a:lnTo>
                  <a:pt x="0" y="2209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14"/>
          <p:cNvSpPr/>
          <p:nvPr/>
        </p:nvSpPr>
        <p:spPr>
          <a:xfrm>
            <a:off x="7318515" y="1803400"/>
            <a:ext cx="3497580" cy="4114800"/>
          </a:xfrm>
          <a:custGeom>
            <a:avLst/>
            <a:gdLst/>
            <a:ahLst/>
            <a:cxnLst/>
            <a:rect l="l" t="t" r="r" b="b"/>
            <a:pathLst>
              <a:path w="3497580" h="4114800">
                <a:moveTo>
                  <a:pt x="0" y="0"/>
                </a:moveTo>
                <a:lnTo>
                  <a:pt x="3497580" y="0"/>
                </a:lnTo>
                <a:lnTo>
                  <a:pt x="34975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12"/>
          <p:cNvSpPr/>
          <p:nvPr/>
        </p:nvSpPr>
        <p:spPr>
          <a:xfrm>
            <a:off x="1424565" y="2384530"/>
            <a:ext cx="3376919" cy="2304747"/>
          </a:xfrm>
          <a:custGeom>
            <a:avLst/>
            <a:gdLst/>
            <a:ahLst/>
            <a:cxnLst/>
            <a:rect l="l" t="t" r="r" b="b"/>
            <a:pathLst>
              <a:path w="3376919" h="2304747">
                <a:moveTo>
                  <a:pt x="0" y="0"/>
                </a:moveTo>
                <a:lnTo>
                  <a:pt x="3376918" y="0"/>
                </a:lnTo>
                <a:lnTo>
                  <a:pt x="3376918" y="2304747"/>
                </a:lnTo>
                <a:lnTo>
                  <a:pt x="0" y="230474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1" name="Rounded Rectangle 10"/>
          <p:cNvSpPr/>
          <p:nvPr/>
        </p:nvSpPr>
        <p:spPr>
          <a:xfrm>
            <a:off x="4195621" y="374073"/>
            <a:ext cx="4987636" cy="1565563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4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Trò</a:t>
            </a:r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chơi</a:t>
            </a:r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 1:</a:t>
            </a:r>
            <a:endParaRPr lang="en-US" sz="4000" b="1" dirty="0">
              <a:solidFill>
                <a:srgbClr val="FF0000"/>
              </a:solidFill>
              <a:latin typeface="Times New Roman" panose="02020603050405020304" pitchFamily="18" charset="0"/>
              <a:ea typeface="Calibri" panose="020F0502020204030204" charset="0"/>
            </a:endParaRPr>
          </a:p>
          <a:p>
            <a:pPr lvl="0" algn="ctr">
              <a:defRPr/>
            </a:pPr>
            <a:r>
              <a:rPr lang="en-US" sz="4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Giọt</a:t>
            </a:r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nước</a:t>
            </a:r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về</a:t>
            </a:r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charset="0"/>
              </a:rPr>
              <a:t>nguồn</a:t>
            </a:r>
            <a:endParaRPr lang="vi-VN" sz="400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ctr"/>
            <a:endParaRPr lang="vi-VN" dirty="0"/>
          </a:p>
        </p:txBody>
      </p:sp>
      <p:pic>
        <p:nvPicPr>
          <p:cNvPr id="12" name="Nhạc vui nhộn Trò chơi 1.mp3">
            <a:hlinkClick r:id="" action="ppaction://media"/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82400" y="-762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05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hỗ dành sẵn cho Nội dung 3"/>
          <p:cNvPicPr>
            <a:picLocks noGrp="1" noChangeAspect="1"/>
          </p:cNvPicPr>
          <p:nvPr>
            <p:ph idx="1"/>
          </p:nvPr>
        </p:nvPicPr>
        <p:blipFill>
          <a:blip r:embed="rId1"/>
          <a:srcRect t="3056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Hộp Văn bản 4"/>
          <p:cNvSpPr txBox="1"/>
          <p:nvPr/>
        </p:nvSpPr>
        <p:spPr>
          <a:xfrm>
            <a:off x="2605547" y="552659"/>
            <a:ext cx="66662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Times New Roman" panose="02020603050405020304" pitchFamily="18" charset="0"/>
                <a:ea typeface="Calibri" panose="020F0502020204030204" charset="0"/>
              </a:rPr>
              <a:t>Trò</a:t>
            </a:r>
            <a:r>
              <a:rPr lang="en-US" sz="4800" b="1" dirty="0"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800" b="1" dirty="0" err="1">
                <a:latin typeface="Times New Roman" panose="02020603050405020304" pitchFamily="18" charset="0"/>
                <a:ea typeface="Calibri" panose="020F0502020204030204" charset="0"/>
              </a:rPr>
              <a:t>chơi</a:t>
            </a:r>
            <a:r>
              <a:rPr lang="en-US" sz="4800" b="1" dirty="0">
                <a:latin typeface="Times New Roman" panose="02020603050405020304" pitchFamily="18" charset="0"/>
                <a:ea typeface="Calibri" panose="020F0502020204030204" charset="0"/>
              </a:rPr>
              <a:t> 2</a:t>
            </a:r>
            <a:endParaRPr lang="en-US" sz="4800" b="1" dirty="0">
              <a:latin typeface="Times New Roman" panose="02020603050405020304" pitchFamily="18" charset="0"/>
              <a:ea typeface="Calibri" panose="020F0502020204030204" charset="0"/>
            </a:endParaRPr>
          </a:p>
          <a:p>
            <a:pPr algn="ctr"/>
            <a:r>
              <a:rPr lang="en-US" sz="4800" b="1" dirty="0"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800" b="1" dirty="0" err="1">
                <a:latin typeface="Times New Roman" panose="02020603050405020304" pitchFamily="18" charset="0"/>
                <a:ea typeface="Calibri" panose="020F0502020204030204" charset="0"/>
              </a:rPr>
              <a:t>S</a:t>
            </a:r>
            <a:r>
              <a:rPr lang="en-US" sz="4800" b="1" dirty="0" err="1" smtClean="0">
                <a:latin typeface="Times New Roman" panose="02020603050405020304" pitchFamily="18" charset="0"/>
                <a:ea typeface="Calibri" panose="020F0502020204030204" charset="0"/>
              </a:rPr>
              <a:t>áng</a:t>
            </a:r>
            <a:r>
              <a:rPr lang="en-US" sz="4800" b="1" dirty="0" smtClean="0"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800" b="1" dirty="0" err="1">
                <a:latin typeface="Times New Roman" panose="02020603050405020304" pitchFamily="18" charset="0"/>
                <a:ea typeface="Calibri" panose="020F0502020204030204" charset="0"/>
              </a:rPr>
              <a:t>tạo</a:t>
            </a:r>
            <a:r>
              <a:rPr lang="en-US" sz="4800" b="1" dirty="0"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800" b="1" dirty="0" err="1">
                <a:latin typeface="Times New Roman" panose="02020603050405020304" pitchFamily="18" charset="0"/>
                <a:ea typeface="Calibri" panose="020F0502020204030204" charset="0"/>
              </a:rPr>
              <a:t>chữ</a:t>
            </a:r>
            <a:r>
              <a:rPr lang="en-US" sz="4800" b="1" dirty="0">
                <a:latin typeface="Times New Roman" panose="02020603050405020304" pitchFamily="18" charset="0"/>
                <a:ea typeface="Calibri" panose="020F0502020204030204" charset="0"/>
              </a:rPr>
              <a:t> </a:t>
            </a:r>
            <a:r>
              <a:rPr lang="en-US" sz="4800" b="1" dirty="0" err="1">
                <a:latin typeface="Times New Roman" panose="02020603050405020304" pitchFamily="18" charset="0"/>
                <a:ea typeface="Calibri" panose="020F0502020204030204" charset="0"/>
              </a:rPr>
              <a:t>cái</a:t>
            </a:r>
            <a:endParaRPr lang="vi-VN" sz="4800" b="1" dirty="0">
              <a:latin typeface="+mj-lt"/>
            </a:endParaRPr>
          </a:p>
        </p:txBody>
      </p:sp>
      <p:pic>
        <p:nvPicPr>
          <p:cNvPr id="3" name="NHẠC NHẸ NHÀ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5054" y="6400800"/>
            <a:ext cx="2576945" cy="457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8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bài hát g y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hỗ dành sẵn cho Nội dung 3"/>
          <p:cNvPicPr>
            <a:picLocks noGrp="1" noChangeAspect="1"/>
          </p:cNvPicPr>
          <p:nvPr>
            <p:ph idx="1"/>
          </p:nvPr>
        </p:nvPicPr>
        <p:blipFill>
          <a:blip r:embed="rId1"/>
          <a:srcRect t="25000"/>
          <a:stretch>
            <a:fillRect/>
          </a:stretch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extBox 1"/>
          <p:cNvSpPr txBox="1"/>
          <p:nvPr/>
        </p:nvSpPr>
        <p:spPr>
          <a:xfrm>
            <a:off x="3676454" y="593887"/>
            <a:ext cx="483595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rgbClr val="FF0000"/>
                </a:solidFill>
                <a:latin typeface="+mj-lt"/>
              </a:rPr>
              <a:t>Good bye </a:t>
            </a:r>
            <a:endParaRPr lang="vi-VN" sz="6000" b="1" dirty="0">
              <a:solidFill>
                <a:srgbClr val="FF0000"/>
              </a:solidFill>
              <a:latin typeface="+mj-lt"/>
            </a:endParaRPr>
          </a:p>
          <a:p>
            <a:endParaRPr lang="en-US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7175267" y="-162568"/>
            <a:ext cx="5128494" cy="6683447"/>
            <a:chOff x="-27649" y="40449"/>
            <a:chExt cx="945875" cy="578445"/>
          </a:xfrm>
        </p:grpSpPr>
        <p:sp>
          <p:nvSpPr>
            <p:cNvPr id="6" name="Freeform 6"/>
            <p:cNvSpPr/>
            <p:nvPr/>
          </p:nvSpPr>
          <p:spPr>
            <a:xfrm>
              <a:off x="-27649" y="40449"/>
              <a:ext cx="945875" cy="578445"/>
            </a:xfrm>
            <a:custGeom>
              <a:avLst/>
              <a:gdLst/>
              <a:ahLst/>
              <a:cxnLst/>
              <a:rect l="l" t="t" r="r" b="b"/>
              <a:pathLst>
                <a:path w="945875" h="578445">
                  <a:moveTo>
                    <a:pt x="528423" y="0"/>
                  </a:moveTo>
                  <a:cubicBezTo>
                    <a:pt x="538632" y="0"/>
                    <a:pt x="548901" y="0"/>
                    <a:pt x="559089" y="0"/>
                  </a:cubicBezTo>
                  <a:cubicBezTo>
                    <a:pt x="640316" y="9590"/>
                    <a:pt x="691079" y="41515"/>
                    <a:pt x="714201" y="93752"/>
                  </a:cubicBezTo>
                  <a:cubicBezTo>
                    <a:pt x="849620" y="86786"/>
                    <a:pt x="945875" y="185560"/>
                    <a:pt x="888075" y="282503"/>
                  </a:cubicBezTo>
                  <a:cubicBezTo>
                    <a:pt x="908028" y="302874"/>
                    <a:pt x="924674" y="325660"/>
                    <a:pt x="930686" y="356243"/>
                  </a:cubicBezTo>
                  <a:cubicBezTo>
                    <a:pt x="930686" y="365004"/>
                    <a:pt x="930686" y="373744"/>
                    <a:pt x="930686" y="382504"/>
                  </a:cubicBezTo>
                  <a:cubicBezTo>
                    <a:pt x="912770" y="460341"/>
                    <a:pt x="835679" y="512939"/>
                    <a:pt x="709116" y="498779"/>
                  </a:cubicBezTo>
                  <a:cubicBezTo>
                    <a:pt x="676552" y="538745"/>
                    <a:pt x="618608" y="578445"/>
                    <a:pt x="528442" y="573784"/>
                  </a:cubicBezTo>
                  <a:cubicBezTo>
                    <a:pt x="481837" y="571161"/>
                    <a:pt x="449414" y="555963"/>
                    <a:pt x="421026" y="537500"/>
                  </a:cubicBezTo>
                  <a:cubicBezTo>
                    <a:pt x="391127" y="552848"/>
                    <a:pt x="358745" y="564892"/>
                    <a:pt x="311957" y="565025"/>
                  </a:cubicBezTo>
                  <a:cubicBezTo>
                    <a:pt x="203714" y="565252"/>
                    <a:pt x="131304" y="506124"/>
                    <a:pt x="129548" y="425020"/>
                  </a:cubicBezTo>
                  <a:cubicBezTo>
                    <a:pt x="59962" y="406046"/>
                    <a:pt x="12832" y="370630"/>
                    <a:pt x="0" y="310028"/>
                  </a:cubicBezTo>
                  <a:cubicBezTo>
                    <a:pt x="0" y="301268"/>
                    <a:pt x="0" y="292490"/>
                    <a:pt x="0" y="283767"/>
                  </a:cubicBezTo>
                  <a:cubicBezTo>
                    <a:pt x="14163" y="223715"/>
                    <a:pt x="58732" y="185994"/>
                    <a:pt x="132938" y="170003"/>
                  </a:cubicBezTo>
                  <a:cubicBezTo>
                    <a:pt x="128479" y="68700"/>
                    <a:pt x="276913" y="5399"/>
                    <a:pt x="398854" y="50029"/>
                  </a:cubicBezTo>
                  <a:cubicBezTo>
                    <a:pt x="427887" y="27960"/>
                    <a:pt x="468964" y="3889"/>
                    <a:pt x="528423" y="0"/>
                  </a:cubicBezTo>
                  <a:close/>
                </a:path>
              </a:pathLst>
            </a:custGeom>
            <a:solidFill>
              <a:srgbClr val="FFCCFF"/>
            </a:solidFill>
            <a:ln w="762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43626" y="57601"/>
              <a:ext cx="843434" cy="4345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5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733284" y="2115402"/>
            <a:ext cx="4229927" cy="2127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>
                <a:solidFill>
                  <a:srgbClr val="002060"/>
                </a:solidFill>
                <a:latin typeface="Times New Roman" panose="02020603050405020304" pitchFamily="18" charset="0"/>
                <a:ea typeface="Sweet Dreams"/>
                <a:cs typeface="Times New Roman" panose="02020603050405020304" pitchFamily="18" charset="0"/>
                <a:sym typeface="Sweet Dreams"/>
              </a:rPr>
              <a:t>Xin chân thành cảm </a:t>
            </a:r>
            <a:r>
              <a:rPr lang="vi-VN" sz="3200">
                <a:solidFill>
                  <a:srgbClr val="002060"/>
                </a:solidFill>
                <a:latin typeface="Times New Roman" panose="02020603050405020304" pitchFamily="18" charset="0"/>
                <a:ea typeface="Sweet Dreams"/>
                <a:cs typeface="Times New Roman" panose="02020603050405020304" pitchFamily="18" charset="0"/>
                <a:sym typeface="Sweet Dreams"/>
              </a:rPr>
              <a:t>ơ</a:t>
            </a:r>
            <a:r>
              <a:rPr lang="en-US" sz="3200">
                <a:solidFill>
                  <a:srgbClr val="002060"/>
                </a:solidFill>
                <a:latin typeface="Times New Roman" panose="02020603050405020304" pitchFamily="18" charset="0"/>
                <a:ea typeface="Sweet Dreams"/>
                <a:cs typeface="Times New Roman" panose="02020603050405020304" pitchFamily="18" charset="0"/>
                <a:sym typeface="Sweet Dreams"/>
              </a:rPr>
              <a:t>n!</a:t>
            </a:r>
            <a:endParaRPr lang="en-US" sz="3200">
              <a:solidFill>
                <a:srgbClr val="002060"/>
              </a:solidFill>
              <a:latin typeface="Times New Roman" panose="02020603050405020304" pitchFamily="18" charset="0"/>
              <a:ea typeface="Sweet Dreams"/>
              <a:cs typeface="Times New Roman" panose="02020603050405020304" pitchFamily="18" charset="0"/>
              <a:sym typeface="Sweet Dreams"/>
            </a:endParaRPr>
          </a:p>
          <a:p>
            <a:pPr algn="ctr">
              <a:lnSpc>
                <a:spcPct val="150000"/>
              </a:lnSpc>
            </a:pPr>
            <a:r>
              <a:rPr lang="en-US" sz="3200">
                <a:solidFill>
                  <a:srgbClr val="002060"/>
                </a:solidFill>
                <a:latin typeface="Times New Roman" panose="02020603050405020304" pitchFamily="18" charset="0"/>
                <a:ea typeface="Sweet Dreams"/>
                <a:cs typeface="Times New Roman" panose="02020603050405020304" pitchFamily="18" charset="0"/>
                <a:sym typeface="Sweet Dreams"/>
              </a:rPr>
              <a:t>Chúc các cô sức khoẻ, chúc các con chăm ngoan</a:t>
            </a:r>
            <a:endParaRPr lang="en-US" sz="3200">
              <a:solidFill>
                <a:srgbClr val="002060"/>
              </a:solidFill>
              <a:latin typeface="Times New Roman" panose="02020603050405020304" pitchFamily="18" charset="0"/>
              <a:ea typeface="Sweet Dreams"/>
              <a:cs typeface="Times New Roman" panose="02020603050405020304" pitchFamily="18" charset="0"/>
              <a:sym typeface="Sweet Dreams"/>
            </a:endParaRPr>
          </a:p>
        </p:txBody>
      </p:sp>
      <p:sp>
        <p:nvSpPr>
          <p:cNvPr id="9" name="Freeform 14"/>
          <p:cNvSpPr/>
          <p:nvPr/>
        </p:nvSpPr>
        <p:spPr>
          <a:xfrm>
            <a:off x="2801933" y="2743200"/>
            <a:ext cx="3497580" cy="4114800"/>
          </a:xfrm>
          <a:custGeom>
            <a:avLst/>
            <a:gdLst/>
            <a:ahLst/>
            <a:cxnLst/>
            <a:rect l="l" t="t" r="r" b="b"/>
            <a:pathLst>
              <a:path w="3497580" h="4114800">
                <a:moveTo>
                  <a:pt x="0" y="0"/>
                </a:moveTo>
                <a:lnTo>
                  <a:pt x="3497580" y="0"/>
                </a:lnTo>
                <a:lnTo>
                  <a:pt x="34975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4"/>
          <p:cNvSpPr/>
          <p:nvPr/>
        </p:nvSpPr>
        <p:spPr>
          <a:xfrm>
            <a:off x="566080" y="4890190"/>
            <a:ext cx="2033303" cy="1901952"/>
          </a:xfrm>
          <a:custGeom>
            <a:avLst/>
            <a:gdLst/>
            <a:ahLst/>
            <a:cxnLst/>
            <a:rect l="l" t="t" r="r" b="b"/>
            <a:pathLst>
              <a:path w="3497580" h="4114800">
                <a:moveTo>
                  <a:pt x="0" y="0"/>
                </a:moveTo>
                <a:lnTo>
                  <a:pt x="3497580" y="0"/>
                </a:lnTo>
                <a:lnTo>
                  <a:pt x="34975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6"/>
          <p:cNvSpPr/>
          <p:nvPr/>
        </p:nvSpPr>
        <p:spPr>
          <a:xfrm>
            <a:off x="3254513" y="-539718"/>
            <a:ext cx="4073805" cy="3085907"/>
          </a:xfrm>
          <a:custGeom>
            <a:avLst/>
            <a:gdLst/>
            <a:ahLst/>
            <a:cxnLst/>
            <a:rect l="l" t="t" r="r" b="b"/>
            <a:pathLst>
              <a:path w="4073805" h="3085907">
                <a:moveTo>
                  <a:pt x="0" y="0"/>
                </a:moveTo>
                <a:lnTo>
                  <a:pt x="4073804" y="0"/>
                </a:lnTo>
                <a:lnTo>
                  <a:pt x="4073804" y="3085907"/>
                </a:lnTo>
                <a:lnTo>
                  <a:pt x="0" y="30859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5" name="Freeform 20"/>
          <p:cNvSpPr/>
          <p:nvPr/>
        </p:nvSpPr>
        <p:spPr>
          <a:xfrm>
            <a:off x="732178" y="35609"/>
            <a:ext cx="1701106" cy="1120604"/>
          </a:xfrm>
          <a:custGeom>
            <a:avLst/>
            <a:gdLst/>
            <a:ahLst/>
            <a:cxnLst/>
            <a:rect l="l" t="t" r="r" b="b"/>
            <a:pathLst>
              <a:path w="1701106" h="1120604">
                <a:moveTo>
                  <a:pt x="0" y="0"/>
                </a:moveTo>
                <a:lnTo>
                  <a:pt x="1701107" y="0"/>
                </a:lnTo>
                <a:lnTo>
                  <a:pt x="1701107" y="1120604"/>
                </a:lnTo>
                <a:lnTo>
                  <a:pt x="0" y="11206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6" name="Freeform 12"/>
          <p:cNvSpPr/>
          <p:nvPr/>
        </p:nvSpPr>
        <p:spPr>
          <a:xfrm>
            <a:off x="582999" y="1156213"/>
            <a:ext cx="2421727" cy="1770127"/>
          </a:xfrm>
          <a:custGeom>
            <a:avLst/>
            <a:gdLst/>
            <a:ahLst/>
            <a:cxnLst/>
            <a:rect l="l" t="t" r="r" b="b"/>
            <a:pathLst>
              <a:path w="3376919" h="2304747">
                <a:moveTo>
                  <a:pt x="0" y="0"/>
                </a:moveTo>
                <a:lnTo>
                  <a:pt x="3376918" y="0"/>
                </a:lnTo>
                <a:lnTo>
                  <a:pt x="3376918" y="2304747"/>
                </a:lnTo>
                <a:lnTo>
                  <a:pt x="0" y="230474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</p:cSld>
  <p:clrMapOvr>
    <a:masterClrMapping/>
  </p:clrMapOvr>
  <p:transition spd="slow">
    <p:fade/>
    <p:sndAc>
      <p:stSnd>
        <p:snd r:embed="rId7" name="chimes.wav"/>
      </p:stSnd>
    </p:sndAc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heme/theme1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509</Words>
  <Application>WPS Presentation</Application>
  <PresentationFormat>Custom</PresentationFormat>
  <Paragraphs>42</Paragraphs>
  <Slides>24</Slides>
  <Notes>0</Notes>
  <HiddenSlides>0</HiddenSlides>
  <MMClips>16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41" baseType="lpstr">
      <vt:lpstr>Arial</vt:lpstr>
      <vt:lpstr>SimSun</vt:lpstr>
      <vt:lpstr>Wingdings</vt:lpstr>
      <vt:lpstr>Times New Roman</vt:lpstr>
      <vt:lpstr>Balmy</vt:lpstr>
      <vt:lpstr>Segoe Print</vt:lpstr>
      <vt:lpstr>Aptos</vt:lpstr>
      <vt:lpstr>Segoe UI</vt:lpstr>
      <vt:lpstr>Aptos Display</vt:lpstr>
      <vt:lpstr>Segoe UI Variable Display</vt:lpstr>
      <vt:lpstr>Microsoft YaHei</vt:lpstr>
      <vt:lpstr>Arial Unicode MS</vt:lpstr>
      <vt:lpstr>Calibri</vt:lpstr>
      <vt:lpstr>Peace Sans</vt:lpstr>
      <vt:lpstr>Aptos</vt:lpstr>
      <vt:lpstr>Sweet Dreams</vt:lpstr>
      <vt:lpstr>Chủ đề Office</vt:lpstr>
      <vt:lpstr>TRƯỜNG MẪU GIÁO HOA SIM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ỦY BAN NHÂN DÂN PHƯỜNG TÂN LẬP Trường Mầm non Hoa Phượng</dc:title>
  <dc:creator>Vinh Nguyễn</dc:creator>
  <cp:lastModifiedBy>hoàng hương giang</cp:lastModifiedBy>
  <cp:revision>51</cp:revision>
  <dcterms:created xsi:type="dcterms:W3CDTF">2025-09-27T01:57:00Z</dcterms:created>
  <dcterms:modified xsi:type="dcterms:W3CDTF">2026-05-14T02:35:13Z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EDE0227C66CB4B958389D2FF35E2177C_13</vt:lpwstr>
  </property>
  <property fmtid="{D5CDD505-2E9C-101B-9397-08002B2CF9AE}" pid="3" name="KSOProductBuildVer">
    <vt:lpwstr>1033-12.1.0.26372</vt:lpwstr>
  </property>
</Properties>
</file>